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76" r:id="rId6"/>
    <p:sldId id="291" r:id="rId7"/>
    <p:sldId id="256" r:id="rId8"/>
    <p:sldId id="292" r:id="rId9"/>
    <p:sldId id="257" r:id="rId10"/>
    <p:sldId id="286" r:id="rId11"/>
    <p:sldId id="278" r:id="rId12"/>
    <p:sldId id="279" r:id="rId13"/>
    <p:sldId id="280" r:id="rId14"/>
    <p:sldId id="281" r:id="rId15"/>
    <p:sldId id="287" r:id="rId16"/>
    <p:sldId id="283" r:id="rId17"/>
    <p:sldId id="284" r:id="rId18"/>
    <p:sldId id="288" r:id="rId19"/>
    <p:sldId id="290"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a Minden" initials="SM" lastIdx="1" clrIdx="0">
    <p:extLst>
      <p:ext uri="{19B8F6BF-5375-455C-9EA6-DF929625EA0E}">
        <p15:presenceInfo xmlns:p15="http://schemas.microsoft.com/office/powerpoint/2012/main" userId="a10e66f47599f0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5B32-A606-4F51-BFC0-0C9A1A335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5F90E6-B35F-451E-8BDC-BC69CF4C4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894344-3307-4ED1-BDEA-FE2700726A71}"/>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8BD3F787-989C-4FE5-B29E-0F116EB306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C4B16B-2094-45A5-8710-FABCE3E38A8D}"/>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410206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AE21-FEB8-45CF-BBFF-42DFED3CEA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25029D-943D-4176-92DC-2CD19C6EEA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B5733-28DA-4E3F-ABF2-51265C28CC70}"/>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CCF3EF87-161F-4615-885D-D0DC3A3754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CCD076-B489-4AC9-B221-5655607C9BED}"/>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234008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E8063-5E5A-4799-B540-4FD866EED5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603C95-4A56-4A04-954D-93BF6C74DA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D7B69-9BE5-47D7-A3A7-1ED166C71F4E}"/>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047B7909-5F36-490F-B843-7796FAD231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E00ACA-C23B-4841-8918-944ADAFC6D30}"/>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6522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7618-84EA-4FD6-8972-FAADDABAA4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748C0E-57E3-43CC-9511-CA26F9A9C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8DF30A-3240-46BE-8261-614811A90B07}"/>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030DF219-470A-40C0-AA92-1D4326DA78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D1A582-47DA-4C37-89F4-1F46E0EDB157}"/>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298375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11AD-57ED-4E6E-8E7E-BBF27D8C54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CDBF7A-0A9E-4865-835B-63CED69B2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F5DAC-80F4-44C1-855D-13035A520110}"/>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AC1E55C3-AD1C-49D2-8D29-EE63C684316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58F489-9103-46EB-8C90-D28047C5E81E}"/>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364306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B02D-EBB7-493C-9ADA-0107EB09F5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E18092-955E-48C2-918B-2F67D6BDF3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6A8F18-9042-4C36-945B-EF52989B7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BA196-CD3D-4469-81B1-D1663CCEB390}"/>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6" name="Footer Placeholder 5">
            <a:extLst>
              <a:ext uri="{FF2B5EF4-FFF2-40B4-BE49-F238E27FC236}">
                <a16:creationId xmlns:a16="http://schemas.microsoft.com/office/drawing/2014/main" id="{80DEC5CD-F917-4932-84D3-CD65678FE9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0E482D2-2EF8-4AA5-80BB-D26ACBE52A56}"/>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275319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460D-D290-4849-B950-574EAE2AA1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1D4BF9-3D14-433A-B252-C7BF2D68E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4A6D2-9A0F-4F1F-ACA7-7D8C50848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9977F4-20EE-46D1-98BB-ABB58AF96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B99D6-2EE8-45E8-9EA7-1B32092CE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EB7DA4-51A6-4B76-A8D4-DE0387B434F4}"/>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8" name="Footer Placeholder 7">
            <a:extLst>
              <a:ext uri="{FF2B5EF4-FFF2-40B4-BE49-F238E27FC236}">
                <a16:creationId xmlns:a16="http://schemas.microsoft.com/office/drawing/2014/main" id="{63AA7382-65CD-4778-91A8-2D7FB40C7CD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68561DC-B484-4BD2-8927-5110884571CF}"/>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176865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EDBC-6580-4D13-A126-1CF801F14E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E23892-7C86-4EFC-B9EB-9BE0767C6C8D}"/>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4" name="Footer Placeholder 3">
            <a:extLst>
              <a:ext uri="{FF2B5EF4-FFF2-40B4-BE49-F238E27FC236}">
                <a16:creationId xmlns:a16="http://schemas.microsoft.com/office/drawing/2014/main" id="{EE7AB6D2-7084-4B5C-8208-FDE509DF5AC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0D585EF-9BC1-48C2-A82E-A8CBFEA6853D}"/>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172936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C53C3-EEFE-46EB-AB81-FDF03D445C77}"/>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3" name="Footer Placeholder 2">
            <a:extLst>
              <a:ext uri="{FF2B5EF4-FFF2-40B4-BE49-F238E27FC236}">
                <a16:creationId xmlns:a16="http://schemas.microsoft.com/office/drawing/2014/main" id="{F73DF453-F00A-4473-9CF3-3547A69FB2C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DFD8EFE-7029-4872-A486-0DDC3E18A58C}"/>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80942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28E9-46D0-497E-B03A-0057E9035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CA67DB-20F7-4C35-B542-ADF2EDE6A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2EBAAC-287C-4E90-972F-599B1F63F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D9C092-ABAF-4DEC-B408-CEDA55A6C481}"/>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6" name="Footer Placeholder 5">
            <a:extLst>
              <a:ext uri="{FF2B5EF4-FFF2-40B4-BE49-F238E27FC236}">
                <a16:creationId xmlns:a16="http://schemas.microsoft.com/office/drawing/2014/main" id="{7515D58A-968D-4CF9-9B14-3DB54A78B2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118AEC-6201-4D9A-AFF7-38B56418FDCF}"/>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269146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5D7-F645-485C-96BF-337E26926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B61186-0911-4617-B79B-3A2B2ECBE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4A46A10-EFC4-4853-8608-4E89A0478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92C08-AFBF-4B8B-95A9-0C6C6C1C794D}"/>
              </a:ext>
            </a:extLst>
          </p:cNvPr>
          <p:cNvSpPr>
            <a:spLocks noGrp="1"/>
          </p:cNvSpPr>
          <p:nvPr>
            <p:ph type="dt" sz="half" idx="10"/>
          </p:nvPr>
        </p:nvSpPr>
        <p:spPr/>
        <p:txBody>
          <a:bodyPr/>
          <a:lstStyle/>
          <a:p>
            <a:fld id="{27E65A8D-8A64-4C59-B122-38435FDD9322}" type="datetimeFigureOut">
              <a:rPr lang="en-GB" smtClean="0"/>
              <a:t>18/12/2019</a:t>
            </a:fld>
            <a:endParaRPr lang="en-GB" dirty="0"/>
          </a:p>
        </p:txBody>
      </p:sp>
      <p:sp>
        <p:nvSpPr>
          <p:cNvPr id="6" name="Footer Placeholder 5">
            <a:extLst>
              <a:ext uri="{FF2B5EF4-FFF2-40B4-BE49-F238E27FC236}">
                <a16:creationId xmlns:a16="http://schemas.microsoft.com/office/drawing/2014/main" id="{9AA997D7-6894-4F9E-AF30-F774FCFAA61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A1418C-21B9-44FB-98F6-3CD7C255FA57}"/>
              </a:ext>
            </a:extLst>
          </p:cNvPr>
          <p:cNvSpPr>
            <a:spLocks noGrp="1"/>
          </p:cNvSpPr>
          <p:nvPr>
            <p:ph type="sldNum" sz="quarter" idx="12"/>
          </p:nvPr>
        </p:nvSpPr>
        <p:spPr/>
        <p:txBody>
          <a:bodyPr/>
          <a:lstStyle/>
          <a:p>
            <a:fld id="{A68BE808-159C-43B0-B08E-EB6E3AA58966}" type="slidenum">
              <a:rPr lang="en-GB" smtClean="0"/>
              <a:t>‹#›</a:t>
            </a:fld>
            <a:endParaRPr lang="en-GB" dirty="0"/>
          </a:p>
        </p:txBody>
      </p:sp>
    </p:spTree>
    <p:extLst>
      <p:ext uri="{BB962C8B-B14F-4D97-AF65-F5344CB8AC3E}">
        <p14:creationId xmlns:p14="http://schemas.microsoft.com/office/powerpoint/2010/main" val="69273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7DCED-0ECA-4A76-9184-BAE62E980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2D9ECB-9ACD-4321-8B60-07D89637D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BFC6C-0550-484A-B6EF-09AD2FB18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65A8D-8A64-4C59-B122-38435FDD9322}" type="datetimeFigureOut">
              <a:rPr lang="en-GB" smtClean="0"/>
              <a:t>18/12/2019</a:t>
            </a:fld>
            <a:endParaRPr lang="en-GB" dirty="0"/>
          </a:p>
        </p:txBody>
      </p:sp>
      <p:sp>
        <p:nvSpPr>
          <p:cNvPr id="5" name="Footer Placeholder 4">
            <a:extLst>
              <a:ext uri="{FF2B5EF4-FFF2-40B4-BE49-F238E27FC236}">
                <a16:creationId xmlns:a16="http://schemas.microsoft.com/office/drawing/2014/main" id="{8A8C3699-5A7A-4BC2-ADFD-B3CFFC8B3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E95D4DC-0FDC-4DBC-B71D-3E9C14849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BE808-159C-43B0-B08E-EB6E3AA58966}" type="slidenum">
              <a:rPr lang="en-GB" smtClean="0"/>
              <a:t>‹#›</a:t>
            </a:fld>
            <a:endParaRPr lang="en-GB" dirty="0"/>
          </a:p>
        </p:txBody>
      </p:sp>
    </p:spTree>
    <p:extLst>
      <p:ext uri="{BB962C8B-B14F-4D97-AF65-F5344CB8AC3E}">
        <p14:creationId xmlns:p14="http://schemas.microsoft.com/office/powerpoint/2010/main" val="386202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image" Target="../media/image7.jpeg"/><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image" Target="../media/image7.jpeg"/><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image" Target="../media/image7.jpeg"/><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7.jpeg"/><Relationship Id="rId16" Type="http://schemas.openxmlformats.org/officeDocument/2006/relationships/image" Target="../media/image21.jpg"/><Relationship Id="rId1" Type="http://schemas.openxmlformats.org/officeDocument/2006/relationships/slideLayout" Target="../slideLayouts/slideLayout9.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mall boat in a large body of water&#10;&#10;Description automatically generated">
            <a:extLst>
              <a:ext uri="{FF2B5EF4-FFF2-40B4-BE49-F238E27FC236}">
                <a16:creationId xmlns:a16="http://schemas.microsoft.com/office/drawing/2014/main" id="{773F5776-1DF9-417C-8053-970839F4B858}"/>
              </a:ext>
            </a:extLst>
          </p:cNvPr>
          <p:cNvPicPr>
            <a:picLocks noChangeAspect="1"/>
          </p:cNvPicPr>
          <p:nvPr/>
        </p:nvPicPr>
        <p:blipFill rotWithShape="1">
          <a:blip r:embed="rId2">
            <a:extLst>
              <a:ext uri="{28A0092B-C50C-407E-A947-70E740481C1C}">
                <a14:useLocalDpi xmlns:a14="http://schemas.microsoft.com/office/drawing/2010/main" val="0"/>
              </a:ext>
            </a:extLst>
          </a:blip>
          <a:srcRect t="16045"/>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3" name="TextBox 2">
            <a:extLst>
              <a:ext uri="{FF2B5EF4-FFF2-40B4-BE49-F238E27FC236}">
                <a16:creationId xmlns:a16="http://schemas.microsoft.com/office/drawing/2014/main" id="{0A974878-541A-41AD-9A2C-8F972A245EF8}"/>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Century Gothic" panose="020B0502020202020204" pitchFamily="34" charset="0"/>
                <a:ea typeface="+mj-ea"/>
                <a:cs typeface="+mj-cs"/>
              </a:rPr>
              <a:t>We want to see…</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Picture 5" descr="A picture containing plate, drawing&#10;&#10;Description automatically generated">
            <a:extLst>
              <a:ext uri="{FF2B5EF4-FFF2-40B4-BE49-F238E27FC236}">
                <a16:creationId xmlns:a16="http://schemas.microsoft.com/office/drawing/2014/main" id="{80D30E3A-39EB-4465-A753-4DD02D3A7B6B}"/>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183558" y="2978069"/>
            <a:ext cx="1313504" cy="507724"/>
          </a:xfrm>
          <a:prstGeom prst="rect">
            <a:avLst/>
          </a:prstGeom>
        </p:spPr>
      </p:pic>
    </p:spTree>
    <p:extLst>
      <p:ext uri="{BB962C8B-B14F-4D97-AF65-F5344CB8AC3E}">
        <p14:creationId xmlns:p14="http://schemas.microsoft.com/office/powerpoint/2010/main" val="1924844278"/>
      </p:ext>
    </p:extLst>
  </p:cSld>
  <p:clrMapOvr>
    <a:masterClrMapping/>
  </p:clrMapOvr>
  <mc:AlternateContent xmlns:mc="http://schemas.openxmlformats.org/markup-compatibility/2006" xmlns:p14="http://schemas.microsoft.com/office/powerpoint/2010/main">
    <mc:Choice Requires="p14">
      <p:transition spd="slow" p14:dur="2000" advClick="0" advTm="4000">
        <p:split orient="vert"/>
      </p:transition>
    </mc:Choice>
    <mc:Fallback xmlns="">
      <p:transition spd="slow" advClick="0" advTm="4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18498CA0-2DBF-4D05-9C4D-9CBEFE0806E0}"/>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0"/>
            <a:ext cx="12192000" cy="6858001"/>
          </a:xfrm>
          <a:prstGeom prst="rect">
            <a:avLst/>
          </a:prstGeom>
        </p:spPr>
      </p:pic>
      <p:sp>
        <p:nvSpPr>
          <p:cNvPr id="5" name="Text Placeholder 3">
            <a:extLst>
              <a:ext uri="{FF2B5EF4-FFF2-40B4-BE49-F238E27FC236}">
                <a16:creationId xmlns:a16="http://schemas.microsoft.com/office/drawing/2014/main" id="{E951CBA7-023B-4D48-ADCB-AEDD3CF15BD3}"/>
              </a:ext>
            </a:extLst>
          </p:cNvPr>
          <p:cNvSpPr txBox="1">
            <a:spLocks/>
          </p:cNvSpPr>
          <p:nvPr/>
        </p:nvSpPr>
        <p:spPr>
          <a:xfrm>
            <a:off x="2936904" y="2630092"/>
            <a:ext cx="6318192" cy="79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800" dirty="0">
                <a:solidFill>
                  <a:schemeClr val="bg1"/>
                </a:solidFill>
                <a:latin typeface="Century Gothic" panose="020B0502020202020204" pitchFamily="34" charset="0"/>
              </a:rPr>
              <a:t>Our roles are…</a:t>
            </a:r>
          </a:p>
        </p:txBody>
      </p:sp>
    </p:spTree>
    <p:extLst>
      <p:ext uri="{BB962C8B-B14F-4D97-AF65-F5344CB8AC3E}">
        <p14:creationId xmlns:p14="http://schemas.microsoft.com/office/powerpoint/2010/main" val="29639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476A9E3D-C494-4059-AE5D-A61CD963DBE1}"/>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11863170"/>
          </a:xfrm>
          <a:prstGeom prst="rect">
            <a:avLst/>
          </a:prstGeom>
        </p:spPr>
      </p:pic>
      <p:sp>
        <p:nvSpPr>
          <p:cNvPr id="11" name="Rectangle 10">
            <a:extLst>
              <a:ext uri="{FF2B5EF4-FFF2-40B4-BE49-F238E27FC236}">
                <a16:creationId xmlns:a16="http://schemas.microsoft.com/office/drawing/2014/main" id="{0A0CEBFB-9047-4278-9FFB-BD45501ED9D0}"/>
              </a:ext>
            </a:extLst>
          </p:cNvPr>
          <p:cNvSpPr/>
          <p:nvPr/>
        </p:nvSpPr>
        <p:spPr>
          <a:xfrm>
            <a:off x="0" y="1058779"/>
            <a:ext cx="10270156" cy="4504623"/>
          </a:xfrm>
          <a:prstGeom prst="rect">
            <a:avLst/>
          </a:prstGeom>
          <a:solidFill>
            <a:schemeClr val="dk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712270" y="1386038"/>
            <a:ext cx="8268099" cy="5606716"/>
          </a:xfrm>
        </p:spPr>
        <p:txBody>
          <a:bodyPr>
            <a:normAutofit/>
          </a:bodyPr>
          <a:lstStyle/>
          <a:p>
            <a:r>
              <a:rPr lang="en-US" sz="2400" b="1" dirty="0">
                <a:solidFill>
                  <a:schemeClr val="bg1"/>
                </a:solidFill>
                <a:latin typeface="Century Gothic" panose="020B0502020202020204" pitchFamily="34" charset="0"/>
              </a:rPr>
              <a:t>Public Realm Enhancers</a:t>
            </a:r>
          </a:p>
          <a:p>
            <a:r>
              <a:rPr lang="en-US" b="1" dirty="0">
                <a:solidFill>
                  <a:schemeClr val="bg1"/>
                </a:solidFill>
                <a:latin typeface="Century Gothic" panose="020B0502020202020204" pitchFamily="34" charset="0"/>
              </a:rPr>
              <a:t>BWF</a:t>
            </a:r>
            <a:r>
              <a:rPr lang="en-US" dirty="0">
                <a:solidFill>
                  <a:schemeClr val="bg1"/>
                </a:solidFill>
                <a:latin typeface="Century Gothic" panose="020B0502020202020204" pitchFamily="34" charset="0"/>
              </a:rPr>
              <a:t> believe there are parts of Bowness and Windermere fall short of expectations associated with World Heritage Status</a:t>
            </a:r>
            <a:endParaRPr lang="en-GB" dirty="0">
              <a:solidFill>
                <a:schemeClr val="bg1"/>
              </a:solidFill>
              <a:latin typeface="Century Gothic" panose="020B0502020202020204" pitchFamily="34" charset="0"/>
            </a:endParaRPr>
          </a:p>
          <a:p>
            <a:pPr marL="285750" indent="-285750">
              <a:buFontTx/>
              <a:buChar char="-"/>
            </a:pPr>
            <a:r>
              <a:rPr lang="en-GB" b="1" dirty="0">
                <a:solidFill>
                  <a:schemeClr val="bg1"/>
                </a:solidFill>
                <a:latin typeface="Century Gothic" panose="020B0502020202020204" pitchFamily="34" charset="0"/>
              </a:rPr>
              <a:t>Identifying</a:t>
            </a:r>
            <a:r>
              <a:rPr lang="en-GB" dirty="0">
                <a:solidFill>
                  <a:schemeClr val="bg1"/>
                </a:solidFill>
                <a:latin typeface="Century Gothic" panose="020B0502020202020204" pitchFamily="34" charset="0"/>
              </a:rPr>
              <a:t> projects that fall between responsibility of board members. </a:t>
            </a:r>
          </a:p>
          <a:p>
            <a:pPr marL="285750" indent="-285750">
              <a:buFontTx/>
              <a:buChar char="-"/>
            </a:pPr>
            <a:r>
              <a:rPr lang="en-GB" b="1" dirty="0">
                <a:solidFill>
                  <a:schemeClr val="bg1"/>
                </a:solidFill>
                <a:latin typeface="Century Gothic" panose="020B0502020202020204" pitchFamily="34" charset="0"/>
              </a:rPr>
              <a:t>Lobbying</a:t>
            </a:r>
            <a:r>
              <a:rPr lang="en-GB" dirty="0">
                <a:solidFill>
                  <a:schemeClr val="bg1"/>
                </a:solidFill>
                <a:latin typeface="Century Gothic" panose="020B0502020202020204" pitchFamily="34" charset="0"/>
              </a:rPr>
              <a:t> for improvements to be delivered quickly such as Cragbrow Roundabout</a:t>
            </a:r>
          </a:p>
          <a:p>
            <a:pPr marL="285750" indent="-285750">
              <a:buFontTx/>
              <a:buChar char="-"/>
            </a:pPr>
            <a:r>
              <a:rPr lang="en-GB" b="1" dirty="0">
                <a:solidFill>
                  <a:schemeClr val="bg1"/>
                </a:solidFill>
                <a:latin typeface="Century Gothic" panose="020B0502020202020204" pitchFamily="34" charset="0"/>
              </a:rPr>
              <a:t>Delivering</a:t>
            </a:r>
            <a:r>
              <a:rPr lang="en-GB" dirty="0">
                <a:solidFill>
                  <a:schemeClr val="bg1"/>
                </a:solidFill>
                <a:latin typeface="Century Gothic" panose="020B0502020202020204" pitchFamily="34" charset="0"/>
              </a:rPr>
              <a:t> temporary projects to address immediate </a:t>
            </a:r>
            <a:r>
              <a:rPr lang="en-US" dirty="0">
                <a:solidFill>
                  <a:schemeClr val="bg1"/>
                </a:solidFill>
                <a:latin typeface="Century Gothic" panose="020B0502020202020204" pitchFamily="34" charset="0"/>
              </a:rPr>
              <a:t>need. </a:t>
            </a:r>
          </a:p>
          <a:p>
            <a:pPr marL="285750" indent="-285750">
              <a:buFontTx/>
              <a:buChar char="-"/>
            </a:pPr>
            <a:r>
              <a:rPr lang="en-US" b="1" dirty="0">
                <a:solidFill>
                  <a:schemeClr val="bg1"/>
                </a:solidFill>
                <a:latin typeface="Century Gothic" panose="020B0502020202020204" pitchFamily="34" charset="0"/>
              </a:rPr>
              <a:t>Administering</a:t>
            </a:r>
            <a:r>
              <a:rPr lang="en-US" dirty="0">
                <a:solidFill>
                  <a:schemeClr val="bg1"/>
                </a:solidFill>
                <a:latin typeface="Century Gothic" panose="020B0502020202020204" pitchFamily="34" charset="0"/>
              </a:rPr>
              <a:t> a grant scheme to enhance areas identified in the 2018 Grot Spot Survey.</a:t>
            </a:r>
          </a:p>
          <a:p>
            <a:pPr marL="285750" indent="-285750">
              <a:buFontTx/>
              <a:buChar char="-"/>
            </a:pPr>
            <a:r>
              <a:rPr lang="en-US" b="1" dirty="0">
                <a:solidFill>
                  <a:schemeClr val="bg1"/>
                </a:solidFill>
                <a:latin typeface="Century Gothic" panose="020B0502020202020204" pitchFamily="34" charset="0"/>
              </a:rPr>
              <a:t>Supporting</a:t>
            </a:r>
            <a:r>
              <a:rPr lang="en-US" dirty="0">
                <a:solidFill>
                  <a:schemeClr val="bg1"/>
                </a:solidFill>
                <a:latin typeface="Century Gothic" panose="020B0502020202020204" pitchFamily="34" charset="0"/>
              </a:rPr>
              <a:t> existing local projects such as WBCOT window competition</a:t>
            </a:r>
          </a:p>
          <a:p>
            <a:pPr marL="285750" indent="-285750">
              <a:buFontTx/>
              <a:buChar char="-"/>
            </a:pPr>
            <a:r>
              <a:rPr lang="en-US" b="1" dirty="0">
                <a:solidFill>
                  <a:schemeClr val="bg1"/>
                </a:solidFill>
                <a:latin typeface="Century Gothic" panose="020B0502020202020204" pitchFamily="34" charset="0"/>
              </a:rPr>
              <a:t>Encourage</a:t>
            </a:r>
            <a:r>
              <a:rPr lang="en-US" dirty="0">
                <a:solidFill>
                  <a:schemeClr val="bg1"/>
                </a:solidFill>
                <a:latin typeface="Century Gothic" panose="020B0502020202020204" pitchFamily="34" charset="0"/>
              </a:rPr>
              <a:t> long term thinking by being involved with key boards such as Windermere Gateway</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710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1FACF6B9-D253-463C-8014-52459DCCD66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47" t="13332" r="24735" b="4974"/>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47E8356-8E1C-46F9-9DAC-4BF587ECCEE4}"/>
              </a:ext>
            </a:extLst>
          </p:cNvPr>
          <p:cNvSpPr/>
          <p:nvPr/>
        </p:nvSpPr>
        <p:spPr>
          <a:xfrm>
            <a:off x="0" y="1176688"/>
            <a:ext cx="11582400" cy="4504623"/>
          </a:xfrm>
          <a:prstGeom prst="rect">
            <a:avLst/>
          </a:prstGeom>
          <a:solidFill>
            <a:schemeClr val="dk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417097" y="473242"/>
            <a:ext cx="11165303" cy="5606716"/>
          </a:xfrm>
        </p:spPr>
        <p:txBody>
          <a:bodyPr>
            <a:normAutofit/>
          </a:bodyPr>
          <a:lstStyle/>
          <a:p>
            <a:endParaRPr lang="en-US"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a:p>
            <a:r>
              <a:rPr lang="en-US" sz="2400" b="1" dirty="0">
                <a:solidFill>
                  <a:schemeClr val="bg1"/>
                </a:solidFill>
                <a:latin typeface="Century Gothic" panose="020B0502020202020204" pitchFamily="34" charset="0"/>
              </a:rPr>
              <a:t>Event Facilitators</a:t>
            </a:r>
          </a:p>
          <a:p>
            <a:r>
              <a:rPr lang="en-US" b="1" dirty="0">
                <a:solidFill>
                  <a:schemeClr val="bg1"/>
                </a:solidFill>
                <a:latin typeface="Century Gothic" panose="020B0502020202020204" pitchFamily="34" charset="0"/>
              </a:rPr>
              <a:t>BWF</a:t>
            </a:r>
            <a:r>
              <a:rPr lang="en-US" dirty="0">
                <a:solidFill>
                  <a:schemeClr val="bg1"/>
                </a:solidFill>
                <a:latin typeface="Century Gothic" panose="020B0502020202020204" pitchFamily="34" charset="0"/>
              </a:rPr>
              <a:t> believe </a:t>
            </a:r>
            <a:r>
              <a:rPr lang="en-GB" dirty="0">
                <a:solidFill>
                  <a:schemeClr val="bg1"/>
                </a:solidFill>
                <a:latin typeface="Century Gothic" panose="020B0502020202020204" pitchFamily="34" charset="0"/>
              </a:rPr>
              <a:t>a strong events calendar supports economic growth by increasing dwell time, creating additional reasons to visit and increasing recommendations and referrals.  They also provide opportunities to showcase local produce and culture as well as providing opportunities for local people to access cultural and enjoyable events in their local area. </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BWF aim support local business and people who deliver and develop events by:</a:t>
            </a:r>
          </a:p>
          <a:p>
            <a:endParaRPr lang="en-GB" dirty="0">
              <a:solidFill>
                <a:schemeClr val="bg1"/>
              </a:solidFill>
              <a:latin typeface="Century Gothic" panose="020B0502020202020204" pitchFamily="34" charset="0"/>
            </a:endParaRPr>
          </a:p>
          <a:p>
            <a:pPr marL="285750" indent="-285750">
              <a:buFontTx/>
              <a:buChar char="-"/>
            </a:pPr>
            <a:r>
              <a:rPr lang="en-GB" b="1" dirty="0">
                <a:solidFill>
                  <a:schemeClr val="bg1"/>
                </a:solidFill>
                <a:latin typeface="Century Gothic" panose="020B0502020202020204" pitchFamily="34" charset="0"/>
              </a:rPr>
              <a:t>Encouraging </a:t>
            </a:r>
            <a:r>
              <a:rPr lang="en-GB" dirty="0">
                <a:solidFill>
                  <a:schemeClr val="bg1"/>
                </a:solidFill>
                <a:latin typeface="Century Gothic" panose="020B0502020202020204" pitchFamily="34" charset="0"/>
              </a:rPr>
              <a:t>events and out of season  projects that fall between responsibility of board members. </a:t>
            </a:r>
          </a:p>
          <a:p>
            <a:pPr marL="285750" indent="-285750">
              <a:buFontTx/>
              <a:buChar char="-"/>
            </a:pPr>
            <a:r>
              <a:rPr lang="en-US" b="1" dirty="0">
                <a:solidFill>
                  <a:schemeClr val="bg1"/>
                </a:solidFill>
                <a:latin typeface="Century Gothic" panose="020B0502020202020204" pitchFamily="34" charset="0"/>
              </a:rPr>
              <a:t>Supporting</a:t>
            </a:r>
            <a:r>
              <a:rPr lang="en-US" dirty="0">
                <a:solidFill>
                  <a:schemeClr val="bg1"/>
                </a:solidFill>
                <a:latin typeface="Century Gothic" panose="020B0502020202020204" pitchFamily="34" charset="0"/>
              </a:rPr>
              <a:t> existing local projects such as WBCOT window competition, Glebe Markets and more</a:t>
            </a:r>
            <a:endParaRPr lang="en-GB" dirty="0">
              <a:solidFill>
                <a:schemeClr val="bg1"/>
              </a:solidFill>
              <a:latin typeface="Century Gothic" panose="020B0502020202020204" pitchFamily="34" charset="0"/>
            </a:endParaRPr>
          </a:p>
          <a:p>
            <a:pPr marL="285750" indent="-285750">
              <a:buFontTx/>
              <a:buChar char="-"/>
            </a:pPr>
            <a:r>
              <a:rPr lang="en-GB" b="1" dirty="0">
                <a:solidFill>
                  <a:schemeClr val="bg1"/>
                </a:solidFill>
                <a:latin typeface="Century Gothic" panose="020B0502020202020204" pitchFamily="34" charset="0"/>
              </a:rPr>
              <a:t>Lobbying</a:t>
            </a:r>
            <a:r>
              <a:rPr lang="en-GB" dirty="0">
                <a:solidFill>
                  <a:schemeClr val="bg1"/>
                </a:solidFill>
                <a:latin typeface="Century Gothic" panose="020B0502020202020204" pitchFamily="34" charset="0"/>
              </a:rPr>
              <a:t> for reduced local authority fees (i.e. road closure) </a:t>
            </a:r>
          </a:p>
          <a:p>
            <a:pPr marL="285750" indent="-285750">
              <a:buFontTx/>
              <a:buChar char="-"/>
            </a:pPr>
            <a:r>
              <a:rPr lang="en-GB" b="1" dirty="0">
                <a:solidFill>
                  <a:schemeClr val="bg1"/>
                </a:solidFill>
                <a:latin typeface="Century Gothic" panose="020B0502020202020204" pitchFamily="34" charset="0"/>
              </a:rPr>
              <a:t>Sharing</a:t>
            </a:r>
            <a:r>
              <a:rPr lang="en-GB" dirty="0">
                <a:solidFill>
                  <a:schemeClr val="bg1"/>
                </a:solidFill>
                <a:latin typeface="Century Gothic" panose="020B0502020202020204" pitchFamily="34" charset="0"/>
              </a:rPr>
              <a:t> contacts to reduce red tape challenges for those looking to put on events</a:t>
            </a:r>
          </a:p>
          <a:p>
            <a:pPr marL="285750" indent="-285750">
              <a:buFontTx/>
              <a:buChar char="-"/>
            </a:pPr>
            <a:r>
              <a:rPr lang="en-GB" b="1" dirty="0">
                <a:solidFill>
                  <a:schemeClr val="bg1"/>
                </a:solidFill>
                <a:latin typeface="Century Gothic" panose="020B0502020202020204" pitchFamily="34" charset="0"/>
              </a:rPr>
              <a:t>Delivering</a:t>
            </a:r>
            <a:r>
              <a:rPr lang="en-GB" dirty="0">
                <a:solidFill>
                  <a:schemeClr val="bg1"/>
                </a:solidFill>
                <a:latin typeface="Century Gothic" panose="020B0502020202020204" pitchFamily="34" charset="0"/>
              </a:rPr>
              <a:t> events in partnership with others </a:t>
            </a:r>
            <a:endParaRPr lang="en-U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941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double decker bus parked on the side of a road&#10;&#10;Description automatically generated">
            <a:extLst>
              <a:ext uri="{FF2B5EF4-FFF2-40B4-BE49-F238E27FC236}">
                <a16:creationId xmlns:a16="http://schemas.microsoft.com/office/drawing/2014/main" id="{AE035978-E84F-4664-9E35-395933E0E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5" name="Rectangle 4">
            <a:extLst>
              <a:ext uri="{FF2B5EF4-FFF2-40B4-BE49-F238E27FC236}">
                <a16:creationId xmlns:a16="http://schemas.microsoft.com/office/drawing/2014/main" id="{700DBD00-9529-4E97-B510-84FD79EC6F1C}"/>
              </a:ext>
            </a:extLst>
          </p:cNvPr>
          <p:cNvSpPr/>
          <p:nvPr/>
        </p:nvSpPr>
        <p:spPr>
          <a:xfrm>
            <a:off x="0" y="625642"/>
            <a:ext cx="11582400" cy="5606716"/>
          </a:xfrm>
          <a:prstGeom prst="rect">
            <a:avLst/>
          </a:prstGeom>
          <a:solidFill>
            <a:schemeClr val="dk1">
              <a:alpha val="7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208547" y="1251284"/>
            <a:ext cx="11165303" cy="5606716"/>
          </a:xfrm>
        </p:spPr>
        <p:txBody>
          <a:bodyPr>
            <a:normAutofit/>
          </a:bodyPr>
          <a:lstStyle/>
          <a:p>
            <a:pPr lvl="0"/>
            <a:r>
              <a:rPr lang="en-GB" sz="2400" b="1" dirty="0">
                <a:solidFill>
                  <a:schemeClr val="bg1"/>
                </a:solidFill>
                <a:latin typeface="Century Gothic" panose="020B0502020202020204" pitchFamily="34" charset="0"/>
              </a:rPr>
              <a:t>Sustainable Transport Lobbyists</a:t>
            </a:r>
            <a:endParaRPr lang="en-GB" sz="2400"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BWF want to consider the long term sustainability of transport in our area. The future of transportation will look markedly different to today and as a board we aim to keep pace with changes and be ready for when they come. We support welcoming visitors to enjoy this area and recognise that at times there are parking issues which can create a more negative visitor and local experience therefore we will support sustainable solutions to resolve this.  </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BWF seek to improve sustainable transport by: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Lobbying</a:t>
            </a:r>
            <a:r>
              <a:rPr lang="en-GB" dirty="0">
                <a:solidFill>
                  <a:schemeClr val="bg1"/>
                </a:solidFill>
                <a:latin typeface="Century Gothic" panose="020B0502020202020204" pitchFamily="34" charset="0"/>
              </a:rPr>
              <a:t> for improvements to be delivered quickly i.e. bus stop enhancements, enhanced existing parking sites</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Suggesting</a:t>
            </a:r>
            <a:r>
              <a:rPr lang="en-GB" dirty="0">
                <a:solidFill>
                  <a:schemeClr val="bg1"/>
                </a:solidFill>
                <a:latin typeface="Century Gothic" panose="020B0502020202020204" pitchFamily="34" charset="0"/>
              </a:rPr>
              <a:t> projects to local authority members regarding potential improvements</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Campaigning </a:t>
            </a:r>
            <a:r>
              <a:rPr lang="en-GB" dirty="0">
                <a:solidFill>
                  <a:schemeClr val="bg1"/>
                </a:solidFill>
                <a:latin typeface="Century Gothic" panose="020B0502020202020204" pitchFamily="34" charset="0"/>
              </a:rPr>
              <a:t>for project delivery when necessary</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Encouraging </a:t>
            </a:r>
            <a:r>
              <a:rPr lang="en-GB" dirty="0">
                <a:solidFill>
                  <a:schemeClr val="bg1"/>
                </a:solidFill>
                <a:latin typeface="Century Gothic" panose="020B0502020202020204" pitchFamily="34" charset="0"/>
              </a:rPr>
              <a:t>the use of  other transport options via integration in all social media, event support and visitor directed marketing.</a:t>
            </a:r>
            <a:r>
              <a:rPr lang="en-GB" b="1" dirty="0">
                <a:solidFill>
                  <a:schemeClr val="bg1"/>
                </a:solidFill>
                <a:latin typeface="Century Gothic" panose="020B0502020202020204" pitchFamily="34" charset="0"/>
              </a:rPr>
              <a:t>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Support</a:t>
            </a:r>
            <a:r>
              <a:rPr lang="en-GB" dirty="0">
                <a:solidFill>
                  <a:schemeClr val="bg1"/>
                </a:solidFill>
                <a:latin typeface="Century Gothic" panose="020B0502020202020204" pitchFamily="34" charset="0"/>
              </a:rPr>
              <a:t> long term thinking, improved car parking and ambitious projects and represent the area in projects such as Windermere Gateway</a:t>
            </a:r>
          </a:p>
        </p:txBody>
      </p:sp>
    </p:spTree>
    <p:extLst>
      <p:ext uri="{BB962C8B-B14F-4D97-AF65-F5344CB8AC3E}">
        <p14:creationId xmlns:p14="http://schemas.microsoft.com/office/powerpoint/2010/main" val="372176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ouse that has a sign on the side of a road&#10;&#10;Description automatically generated">
            <a:extLst>
              <a:ext uri="{FF2B5EF4-FFF2-40B4-BE49-F238E27FC236}">
                <a16:creationId xmlns:a16="http://schemas.microsoft.com/office/drawing/2014/main" id="{04F5E332-2660-41F5-9AD8-8D5A9003BA6D}"/>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70852" y="0"/>
            <a:ext cx="12262851" cy="6858000"/>
          </a:xfrm>
          <a:prstGeom prst="rect">
            <a:avLst/>
          </a:prstGeom>
        </p:spPr>
      </p:pic>
      <p:sp>
        <p:nvSpPr>
          <p:cNvPr id="9" name="Rectangle 8">
            <a:extLst>
              <a:ext uri="{FF2B5EF4-FFF2-40B4-BE49-F238E27FC236}">
                <a16:creationId xmlns:a16="http://schemas.microsoft.com/office/drawing/2014/main" id="{279B1097-7CDD-4A15-9597-0AF15A7F54AC}"/>
              </a:ext>
            </a:extLst>
          </p:cNvPr>
          <p:cNvSpPr/>
          <p:nvPr/>
        </p:nvSpPr>
        <p:spPr>
          <a:xfrm>
            <a:off x="-70851" y="901165"/>
            <a:ext cx="11653251" cy="5055669"/>
          </a:xfrm>
          <a:prstGeom prst="rect">
            <a:avLst/>
          </a:prstGeom>
          <a:solidFill>
            <a:schemeClr val="dk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298385" y="1251284"/>
            <a:ext cx="11165303" cy="5606716"/>
          </a:xfrm>
        </p:spPr>
        <p:txBody>
          <a:bodyPr>
            <a:normAutofit/>
          </a:bodyPr>
          <a:lstStyle/>
          <a:p>
            <a:pPr lvl="0"/>
            <a:r>
              <a:rPr lang="en-GB" sz="2400" b="1" dirty="0">
                <a:solidFill>
                  <a:schemeClr val="bg1"/>
                </a:solidFill>
                <a:latin typeface="Century Gothic" panose="020B0502020202020204" pitchFamily="34" charset="0"/>
              </a:rPr>
              <a:t>Visitor Economy Specialists</a:t>
            </a:r>
            <a:r>
              <a:rPr lang="en-GB" sz="2400" dirty="0">
                <a:solidFill>
                  <a:schemeClr val="bg1"/>
                </a:solidFill>
                <a:latin typeface="Century Gothic" panose="020B0502020202020204" pitchFamily="34" charset="0"/>
              </a:rPr>
              <a:t> </a:t>
            </a:r>
          </a:p>
          <a:p>
            <a:r>
              <a:rPr lang="en-GB" dirty="0">
                <a:solidFill>
                  <a:schemeClr val="bg1"/>
                </a:solidFill>
                <a:latin typeface="Century Gothic" panose="020B0502020202020204" pitchFamily="34" charset="0"/>
              </a:rPr>
              <a:t>BWF recognise Bowness and Windermere has a thriving visitor economy and is dependant on tourism. We welcome tourism and visitors and want to encourage people to spend longer when they are here. Therefore BWF will in the main initiate and support projects that increase visitor dwell time, spend, referrals and recommendations by:</a:t>
            </a:r>
          </a:p>
          <a:p>
            <a:r>
              <a:rPr lang="en-GB" dirty="0">
                <a:solidFill>
                  <a:schemeClr val="bg1"/>
                </a:solidFill>
                <a:latin typeface="Century Gothic" panose="020B0502020202020204" pitchFamily="34" charset="0"/>
              </a:rPr>
              <a:t>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Welcoming</a:t>
            </a:r>
            <a:r>
              <a:rPr lang="en-GB" dirty="0">
                <a:solidFill>
                  <a:schemeClr val="bg1"/>
                </a:solidFill>
                <a:latin typeface="Century Gothic" panose="020B0502020202020204" pitchFamily="34" charset="0"/>
              </a:rPr>
              <a:t> visitors at key arrival points to enhance first impressions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Developing</a:t>
            </a:r>
            <a:r>
              <a:rPr lang="en-GB" dirty="0">
                <a:solidFill>
                  <a:schemeClr val="bg1"/>
                </a:solidFill>
                <a:latin typeface="Century Gothic" panose="020B0502020202020204" pitchFamily="34" charset="0"/>
              </a:rPr>
              <a:t> the Glebe Market and the Glebe with partners as an events space</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Researching</a:t>
            </a:r>
            <a:r>
              <a:rPr lang="en-GB" dirty="0">
                <a:solidFill>
                  <a:schemeClr val="bg1"/>
                </a:solidFill>
                <a:latin typeface="Century Gothic" panose="020B0502020202020204" pitchFamily="34" charset="0"/>
              </a:rPr>
              <a:t> the need and potential positive impact of a ‘Welcome to Bowness and Windermere’ brand.</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Considering </a:t>
            </a:r>
            <a:r>
              <a:rPr lang="en-GB" dirty="0">
                <a:solidFill>
                  <a:schemeClr val="bg1"/>
                </a:solidFill>
                <a:latin typeface="Century Gothic" panose="020B0502020202020204" pitchFamily="34" charset="0"/>
              </a:rPr>
              <a:t>potential brand outlets such as an app and website.</a:t>
            </a:r>
            <a:r>
              <a:rPr lang="en-GB" b="1" dirty="0">
                <a:solidFill>
                  <a:schemeClr val="bg1"/>
                </a:solidFill>
                <a:latin typeface="Century Gothic" panose="020B0502020202020204" pitchFamily="34" charset="0"/>
              </a:rPr>
              <a:t> </a:t>
            </a:r>
            <a:endParaRPr lang="en-GB" dirty="0">
              <a:solidFill>
                <a:schemeClr val="bg1"/>
              </a:solidFill>
              <a:latin typeface="Century Gothic" panose="020B0502020202020204" pitchFamily="34" charset="0"/>
            </a:endParaRP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Securing</a:t>
            </a:r>
            <a:r>
              <a:rPr lang="en-GB" dirty="0">
                <a:solidFill>
                  <a:schemeClr val="bg1"/>
                </a:solidFill>
                <a:latin typeface="Century Gothic" panose="020B0502020202020204" pitchFamily="34" charset="0"/>
              </a:rPr>
              <a:t> funding to develop ‘Friendly Fells and Lakeside Trails’ a partner project to enhance and link the four green spaces and viewing points of Bowness and Windermere.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Supporting</a:t>
            </a:r>
            <a:r>
              <a:rPr lang="en-GB" dirty="0">
                <a:solidFill>
                  <a:schemeClr val="bg1"/>
                </a:solidFill>
                <a:latin typeface="Century Gothic" panose="020B0502020202020204" pitchFamily="34" charset="0"/>
              </a:rPr>
              <a:t> projects that seek to recognise the area as a conservation area. </a:t>
            </a:r>
          </a:p>
          <a:p>
            <a:pPr marL="285750" lvl="0" indent="-285750">
              <a:buFont typeface="Century Gothic" panose="020B0502020202020204" pitchFamily="34" charset="0"/>
              <a:buChar char="―"/>
            </a:pPr>
            <a:r>
              <a:rPr lang="en-GB" b="1" dirty="0">
                <a:solidFill>
                  <a:schemeClr val="bg1"/>
                </a:solidFill>
                <a:latin typeface="Century Gothic" panose="020B0502020202020204" pitchFamily="34" charset="0"/>
              </a:rPr>
              <a:t>Encouraging</a:t>
            </a:r>
            <a:r>
              <a:rPr lang="en-GB" dirty="0">
                <a:solidFill>
                  <a:schemeClr val="bg1"/>
                </a:solidFill>
                <a:latin typeface="Century Gothic" panose="020B0502020202020204" pitchFamily="34" charset="0"/>
              </a:rPr>
              <a:t> projects that support longer dwell time, in particular in the ‘shoulder seasons’</a:t>
            </a:r>
          </a:p>
        </p:txBody>
      </p:sp>
    </p:spTree>
    <p:extLst>
      <p:ext uri="{BB962C8B-B14F-4D97-AF65-F5344CB8AC3E}">
        <p14:creationId xmlns:p14="http://schemas.microsoft.com/office/powerpoint/2010/main" val="128204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18498CA0-2DBF-4D05-9C4D-9CBEFE0806E0}"/>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0"/>
            <a:ext cx="12192000" cy="6858001"/>
          </a:xfrm>
          <a:prstGeom prst="rect">
            <a:avLst/>
          </a:prstGeom>
        </p:spPr>
      </p:pic>
      <p:sp>
        <p:nvSpPr>
          <p:cNvPr id="5" name="Text Placeholder 3">
            <a:extLst>
              <a:ext uri="{FF2B5EF4-FFF2-40B4-BE49-F238E27FC236}">
                <a16:creationId xmlns:a16="http://schemas.microsoft.com/office/drawing/2014/main" id="{E951CBA7-023B-4D48-ADCB-AEDD3CF15BD3}"/>
              </a:ext>
            </a:extLst>
          </p:cNvPr>
          <p:cNvSpPr txBox="1">
            <a:spLocks/>
          </p:cNvSpPr>
          <p:nvPr/>
        </p:nvSpPr>
        <p:spPr>
          <a:xfrm>
            <a:off x="2936904" y="2630092"/>
            <a:ext cx="6318192" cy="79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800" dirty="0">
                <a:solidFill>
                  <a:schemeClr val="bg1"/>
                </a:solidFill>
                <a:latin typeface="Century Gothic" panose="020B0502020202020204" pitchFamily="34" charset="0"/>
              </a:rPr>
              <a:t>We will deliver…</a:t>
            </a:r>
          </a:p>
        </p:txBody>
      </p:sp>
    </p:spTree>
    <p:extLst>
      <p:ext uri="{BB962C8B-B14F-4D97-AF65-F5344CB8AC3E}">
        <p14:creationId xmlns:p14="http://schemas.microsoft.com/office/powerpoint/2010/main" val="6214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city at night&#10;&#10;Description automatically generated">
            <a:extLst>
              <a:ext uri="{FF2B5EF4-FFF2-40B4-BE49-F238E27FC236}">
                <a16:creationId xmlns:a16="http://schemas.microsoft.com/office/drawing/2014/main" id="{1E80B6A9-50C6-4F52-B97D-0A485328B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0166FA8-EA3C-40F4-BD04-BC79E3038A56}"/>
              </a:ext>
            </a:extLst>
          </p:cNvPr>
          <p:cNvSpPr/>
          <p:nvPr/>
        </p:nvSpPr>
        <p:spPr>
          <a:xfrm>
            <a:off x="0" y="825501"/>
            <a:ext cx="11582400" cy="5359400"/>
          </a:xfrm>
          <a:prstGeom prst="rect">
            <a:avLst/>
          </a:prstGeo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208548" y="952901"/>
            <a:ext cx="11165303" cy="5606716"/>
          </a:xfrm>
        </p:spPr>
        <p:txBody>
          <a:bodyPr>
            <a:normAutofit/>
          </a:bodyPr>
          <a:lstStyle/>
          <a:p>
            <a:r>
              <a:rPr lang="en-GB" sz="3000" b="1" dirty="0">
                <a:solidFill>
                  <a:schemeClr val="bg1"/>
                </a:solidFill>
                <a:latin typeface="Century Gothic" panose="020B0502020202020204" pitchFamily="34" charset="0"/>
              </a:rPr>
              <a:t>Public Realm</a:t>
            </a:r>
            <a:r>
              <a:rPr lang="en-GB" dirty="0">
                <a:solidFill>
                  <a:schemeClr val="bg1"/>
                </a:solidFill>
                <a:latin typeface="Century Gothic" panose="020B0502020202020204" pitchFamily="34" charset="0"/>
              </a:rPr>
              <a:t> </a:t>
            </a:r>
          </a:p>
          <a:p>
            <a:pPr marL="342900" lvl="0" indent="-342900">
              <a:buFont typeface="+mj-lt"/>
              <a:buAutoNum type="arabicPeriod"/>
            </a:pPr>
            <a:r>
              <a:rPr lang="en-GB" b="1" dirty="0">
                <a:solidFill>
                  <a:schemeClr val="bg1"/>
                </a:solidFill>
                <a:latin typeface="Century Gothic" panose="020B0502020202020204" pitchFamily="34" charset="0"/>
              </a:rPr>
              <a:t>Research</a:t>
            </a:r>
            <a:r>
              <a:rPr lang="en-GB" dirty="0">
                <a:solidFill>
                  <a:schemeClr val="bg1"/>
                </a:solidFill>
                <a:latin typeface="Century Gothic" panose="020B0502020202020204" pitchFamily="34" charset="0"/>
              </a:rPr>
              <a:t> and develop waste improvements for Ash Street.</a:t>
            </a:r>
          </a:p>
          <a:p>
            <a:pPr marL="342900" lvl="0" indent="-342900">
              <a:buFont typeface="+mj-lt"/>
              <a:buAutoNum type="arabicPeriod"/>
            </a:pPr>
            <a:r>
              <a:rPr lang="en-GB" b="1" dirty="0">
                <a:solidFill>
                  <a:schemeClr val="bg1"/>
                </a:solidFill>
                <a:latin typeface="Century Gothic" panose="020B0502020202020204" pitchFamily="34" charset="0"/>
              </a:rPr>
              <a:t>Clarify</a:t>
            </a:r>
            <a:r>
              <a:rPr lang="en-GB" dirty="0">
                <a:solidFill>
                  <a:schemeClr val="bg1"/>
                </a:solidFill>
                <a:latin typeface="Century Gothic" panose="020B0502020202020204" pitchFamily="34" charset="0"/>
              </a:rPr>
              <a:t> timescales for Cragbrow roundabout and instigate temporary enhancements if possible. </a:t>
            </a:r>
          </a:p>
          <a:p>
            <a:pPr marL="342900" lvl="0" indent="-342900">
              <a:buFont typeface="+mj-lt"/>
              <a:buAutoNum type="arabicPeriod"/>
            </a:pPr>
            <a:r>
              <a:rPr lang="en-GB" b="1" dirty="0">
                <a:solidFill>
                  <a:schemeClr val="bg1"/>
                </a:solidFill>
                <a:latin typeface="Century Gothic" panose="020B0502020202020204" pitchFamily="34" charset="0"/>
              </a:rPr>
              <a:t>Consider</a:t>
            </a:r>
            <a:r>
              <a:rPr lang="en-GB" dirty="0">
                <a:solidFill>
                  <a:schemeClr val="bg1"/>
                </a:solidFill>
                <a:latin typeface="Century Gothic" panose="020B0502020202020204" pitchFamily="34" charset="0"/>
              </a:rPr>
              <a:t> a creative solution to remove the Swan mess @ The Glebe. </a:t>
            </a:r>
          </a:p>
          <a:p>
            <a:pPr marL="342900" lvl="0" indent="-342900">
              <a:buFont typeface="+mj-lt"/>
              <a:buAutoNum type="arabicPeriod"/>
            </a:pPr>
            <a:r>
              <a:rPr lang="en-GB" b="1" dirty="0">
                <a:solidFill>
                  <a:schemeClr val="bg1"/>
                </a:solidFill>
                <a:latin typeface="Century Gothic" panose="020B0502020202020204" pitchFamily="34" charset="0"/>
              </a:rPr>
              <a:t>Administer</a:t>
            </a:r>
            <a:r>
              <a:rPr lang="en-GB" dirty="0">
                <a:solidFill>
                  <a:schemeClr val="bg1"/>
                </a:solidFill>
                <a:latin typeface="Century Gothic" panose="020B0502020202020204" pitchFamily="34" charset="0"/>
              </a:rPr>
              <a:t> the shop front enhancement grant scheme to enhance areas identified in the Grot Spot survey</a:t>
            </a:r>
          </a:p>
          <a:p>
            <a:pPr marL="342900" lvl="0" indent="-342900">
              <a:buFont typeface="+mj-lt"/>
              <a:buAutoNum type="arabicPeriod"/>
            </a:pPr>
            <a:r>
              <a:rPr lang="en-GB" b="1" dirty="0">
                <a:solidFill>
                  <a:schemeClr val="bg1"/>
                </a:solidFill>
                <a:latin typeface="Century Gothic" panose="020B0502020202020204" pitchFamily="34" charset="0"/>
              </a:rPr>
              <a:t>Support</a:t>
            </a:r>
            <a:r>
              <a:rPr lang="en-GB" dirty="0">
                <a:solidFill>
                  <a:schemeClr val="bg1"/>
                </a:solidFill>
                <a:latin typeface="Century Gothic" panose="020B0502020202020204" pitchFamily="34" charset="0"/>
              </a:rPr>
              <a:t> the Windermere Gateway Project and report to the board so we can contribute to it</a:t>
            </a:r>
          </a:p>
          <a:p>
            <a:pPr lvl="0"/>
            <a:endParaRPr lang="en-GB" sz="2400" b="1" dirty="0">
              <a:solidFill>
                <a:schemeClr val="bg1"/>
              </a:solidFill>
              <a:latin typeface="Century Gothic" panose="020B0502020202020204" pitchFamily="34" charset="0"/>
            </a:endParaRPr>
          </a:p>
          <a:p>
            <a:pPr lvl="0"/>
            <a:r>
              <a:rPr lang="en-GB" sz="3000" b="1" dirty="0">
                <a:solidFill>
                  <a:schemeClr val="bg1"/>
                </a:solidFill>
                <a:latin typeface="Century Gothic" panose="020B0502020202020204" pitchFamily="34" charset="0"/>
              </a:rPr>
              <a:t>Visitor Economy Specialists</a:t>
            </a:r>
            <a:r>
              <a:rPr lang="en-GB" sz="3000" dirty="0">
                <a:solidFill>
                  <a:schemeClr val="bg1"/>
                </a:solidFill>
                <a:latin typeface="Century Gothic" panose="020B0502020202020204" pitchFamily="34" charset="0"/>
              </a:rPr>
              <a:t> </a:t>
            </a:r>
            <a:r>
              <a:rPr lang="en-GB" dirty="0">
                <a:solidFill>
                  <a:schemeClr val="bg1"/>
                </a:solidFill>
                <a:latin typeface="Century Gothic" panose="020B0502020202020204" pitchFamily="34" charset="0"/>
              </a:rPr>
              <a:t> </a:t>
            </a:r>
          </a:p>
          <a:p>
            <a:pPr marL="342900" lvl="0" indent="-342900">
              <a:buFont typeface="+mj-lt"/>
              <a:buAutoNum type="arabicPeriod"/>
            </a:pPr>
            <a:r>
              <a:rPr lang="en-GB" b="1" dirty="0">
                <a:solidFill>
                  <a:schemeClr val="bg1"/>
                </a:solidFill>
                <a:latin typeface="Century Gothic" panose="020B0502020202020204" pitchFamily="34" charset="0"/>
              </a:rPr>
              <a:t>Develop</a:t>
            </a:r>
            <a:r>
              <a:rPr lang="en-GB" dirty="0">
                <a:solidFill>
                  <a:schemeClr val="bg1"/>
                </a:solidFill>
                <a:latin typeface="Century Gothic" panose="020B0502020202020204" pitchFamily="34" charset="0"/>
              </a:rPr>
              <a:t> the Welcome Volunteer programme with key partners – Windermere Tourist Info Centre</a:t>
            </a:r>
          </a:p>
          <a:p>
            <a:pPr marL="342900" lvl="0" indent="-342900">
              <a:buFont typeface="+mj-lt"/>
              <a:buAutoNum type="arabicPeriod"/>
            </a:pPr>
            <a:r>
              <a:rPr lang="en-GB" b="1" dirty="0">
                <a:solidFill>
                  <a:schemeClr val="bg1"/>
                </a:solidFill>
                <a:latin typeface="Century Gothic" panose="020B0502020202020204" pitchFamily="34" charset="0"/>
              </a:rPr>
              <a:t>Research</a:t>
            </a:r>
            <a:r>
              <a:rPr lang="en-GB" dirty="0">
                <a:solidFill>
                  <a:schemeClr val="bg1"/>
                </a:solidFill>
                <a:latin typeface="Century Gothic" panose="020B0502020202020204" pitchFamily="34" charset="0"/>
              </a:rPr>
              <a:t> the need and potential impact of a ‘Welcome to Bowness and Windermere’ brand.</a:t>
            </a:r>
          </a:p>
          <a:p>
            <a:pPr marL="342900" lvl="0" indent="-342900">
              <a:buFont typeface="+mj-lt"/>
              <a:buAutoNum type="arabicPeriod"/>
            </a:pPr>
            <a:r>
              <a:rPr lang="en-GB" b="1" dirty="0">
                <a:solidFill>
                  <a:schemeClr val="bg1"/>
                </a:solidFill>
                <a:latin typeface="Century Gothic" panose="020B0502020202020204" pitchFamily="34" charset="0"/>
              </a:rPr>
              <a:t>Research </a:t>
            </a:r>
            <a:r>
              <a:rPr lang="en-GB" dirty="0">
                <a:solidFill>
                  <a:schemeClr val="bg1"/>
                </a:solidFill>
                <a:latin typeface="Century Gothic" panose="020B0502020202020204" pitchFamily="34" charset="0"/>
              </a:rPr>
              <a:t> sustainable funding strategies for potential brand outlets such as an app and website including business led and crowd funding.  </a:t>
            </a:r>
          </a:p>
          <a:p>
            <a:pPr marL="342900" lvl="0" indent="-342900">
              <a:buFont typeface="+mj-lt"/>
              <a:buAutoNum type="arabicPeriod"/>
            </a:pPr>
            <a:r>
              <a:rPr lang="en-GB" b="1" dirty="0">
                <a:solidFill>
                  <a:schemeClr val="bg1"/>
                </a:solidFill>
                <a:latin typeface="Century Gothic" panose="020B0502020202020204" pitchFamily="34" charset="0"/>
              </a:rPr>
              <a:t>Secure</a:t>
            </a:r>
            <a:r>
              <a:rPr lang="en-GB" dirty="0">
                <a:solidFill>
                  <a:schemeClr val="bg1"/>
                </a:solidFill>
                <a:latin typeface="Century Gothic" panose="020B0502020202020204" pitchFamily="34" charset="0"/>
              </a:rPr>
              <a:t> National Lottery for Heritage funding to develop ‘Friendly Fells and Lakeside Trails’ a partner project to enhance and link the four green spaces and viewing points of Bowness and Windermere.  </a:t>
            </a:r>
          </a:p>
        </p:txBody>
      </p:sp>
    </p:spTree>
    <p:extLst>
      <p:ext uri="{BB962C8B-B14F-4D97-AF65-F5344CB8AC3E}">
        <p14:creationId xmlns:p14="http://schemas.microsoft.com/office/powerpoint/2010/main" val="27205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een field with trees in the background&#10;&#10;Description automatically generated">
            <a:extLst>
              <a:ext uri="{FF2B5EF4-FFF2-40B4-BE49-F238E27FC236}">
                <a16:creationId xmlns:a16="http://schemas.microsoft.com/office/drawing/2014/main" id="{41E6B676-4429-4E14-BB75-B201510CBE56}"/>
              </a:ext>
            </a:extLst>
          </p:cNvPr>
          <p:cNvPicPr>
            <a:picLocks noChangeAspect="1"/>
          </p:cNvPicPr>
          <p:nvPr/>
        </p:nvPicPr>
        <p:blipFill rotWithShape="1">
          <a:blip r:embed="rId2">
            <a:extLst>
              <a:ext uri="{28A0092B-C50C-407E-A947-70E740481C1C}">
                <a14:useLocalDpi xmlns:a14="http://schemas.microsoft.com/office/drawing/2010/main" val="0"/>
              </a:ext>
            </a:extLst>
          </a:blip>
          <a:srcRect l="19622" t="-1" b="-13518"/>
          <a:stretch/>
        </p:blipFill>
        <p:spPr>
          <a:xfrm>
            <a:off x="0" y="0"/>
            <a:ext cx="12192000" cy="7785100"/>
          </a:xfrm>
          <a:prstGeom prst="rect">
            <a:avLst/>
          </a:prstGeom>
        </p:spPr>
      </p:pic>
      <p:sp>
        <p:nvSpPr>
          <p:cNvPr id="7" name="Rectangle 6">
            <a:extLst>
              <a:ext uri="{FF2B5EF4-FFF2-40B4-BE49-F238E27FC236}">
                <a16:creationId xmlns:a16="http://schemas.microsoft.com/office/drawing/2014/main" id="{2D2E597C-EB73-4755-A200-EB70D85185E0}"/>
              </a:ext>
            </a:extLst>
          </p:cNvPr>
          <p:cNvSpPr/>
          <p:nvPr/>
        </p:nvSpPr>
        <p:spPr>
          <a:xfrm>
            <a:off x="0" y="825501"/>
            <a:ext cx="11582400" cy="5359400"/>
          </a:xfrm>
          <a:prstGeom prst="rect">
            <a:avLst/>
          </a:prstGeom>
          <a:solidFill>
            <a:schemeClr val="dk1">
              <a:alpha val="5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E22B000A-B12A-4B8E-B23E-6119E02DFF89}"/>
              </a:ext>
            </a:extLst>
          </p:cNvPr>
          <p:cNvSpPr>
            <a:spLocks noGrp="1"/>
          </p:cNvSpPr>
          <p:nvPr>
            <p:ph type="body" sz="half" idx="2"/>
          </p:nvPr>
        </p:nvSpPr>
        <p:spPr>
          <a:xfrm>
            <a:off x="298385" y="1378285"/>
            <a:ext cx="11165303" cy="5606716"/>
          </a:xfrm>
        </p:spPr>
        <p:txBody>
          <a:bodyPr>
            <a:normAutofit/>
          </a:bodyPr>
          <a:lstStyle/>
          <a:p>
            <a:r>
              <a:rPr lang="en-GB" sz="2800" b="1" dirty="0">
                <a:solidFill>
                  <a:schemeClr val="bg1"/>
                </a:solidFill>
                <a:latin typeface="Century Gothic" panose="020B0502020202020204" pitchFamily="34" charset="0"/>
              </a:rPr>
              <a:t>Event Facilitation and Support</a:t>
            </a:r>
            <a:endParaRPr lang="en-GB" dirty="0">
              <a:solidFill>
                <a:schemeClr val="bg1"/>
              </a:solidFill>
              <a:latin typeface="Century Gothic" panose="020B0502020202020204" pitchFamily="34" charset="0"/>
            </a:endParaRPr>
          </a:p>
          <a:p>
            <a:pPr marL="342900" lvl="0" indent="-342900">
              <a:buFont typeface="+mj-lt"/>
              <a:buAutoNum type="arabicPeriod"/>
            </a:pPr>
            <a:r>
              <a:rPr lang="en-GB" b="1" dirty="0">
                <a:solidFill>
                  <a:schemeClr val="bg1"/>
                </a:solidFill>
                <a:latin typeface="Century Gothic" panose="020B0502020202020204" pitchFamily="34" charset="0"/>
              </a:rPr>
              <a:t>Support</a:t>
            </a:r>
            <a:r>
              <a:rPr lang="en-GB" dirty="0">
                <a:solidFill>
                  <a:schemeClr val="bg1"/>
                </a:solidFill>
                <a:latin typeface="Century Gothic" panose="020B0502020202020204" pitchFamily="34" charset="0"/>
              </a:rPr>
              <a:t> the Glebe Market with promotion via monthly partner meetings and associated actions. </a:t>
            </a:r>
          </a:p>
          <a:p>
            <a:pPr marL="342900" lvl="0" indent="-342900">
              <a:buFont typeface="+mj-lt"/>
              <a:buAutoNum type="arabicPeriod"/>
            </a:pPr>
            <a:r>
              <a:rPr lang="en-GB" b="1" dirty="0">
                <a:solidFill>
                  <a:schemeClr val="bg1"/>
                </a:solidFill>
                <a:latin typeface="Century Gothic" panose="020B0502020202020204" pitchFamily="34" charset="0"/>
              </a:rPr>
              <a:t>Promote</a:t>
            </a:r>
            <a:r>
              <a:rPr lang="en-GB" dirty="0">
                <a:solidFill>
                  <a:schemeClr val="bg1"/>
                </a:solidFill>
                <a:latin typeface="Century Gothic" panose="020B0502020202020204" pitchFamily="34" charset="0"/>
              </a:rPr>
              <a:t> event opportunities at Glebe Tennis Courts for other organisers</a:t>
            </a:r>
          </a:p>
          <a:p>
            <a:pPr marL="342900" lvl="0" indent="-342900">
              <a:buFont typeface="+mj-lt"/>
              <a:buAutoNum type="arabicPeriod"/>
            </a:pPr>
            <a:r>
              <a:rPr lang="en-GB" b="1" dirty="0">
                <a:solidFill>
                  <a:schemeClr val="bg1"/>
                </a:solidFill>
                <a:latin typeface="Century Gothic" panose="020B0502020202020204" pitchFamily="34" charset="0"/>
              </a:rPr>
              <a:t>Produce</a:t>
            </a:r>
            <a:r>
              <a:rPr lang="en-GB" dirty="0">
                <a:solidFill>
                  <a:schemeClr val="bg1"/>
                </a:solidFill>
                <a:latin typeface="Century Gothic" panose="020B0502020202020204" pitchFamily="34" charset="0"/>
              </a:rPr>
              <a:t> an event criteria checklist to encourage local businesses and others to put on events.</a:t>
            </a:r>
          </a:p>
          <a:p>
            <a:pPr marL="342900" lvl="0" indent="-342900">
              <a:buFont typeface="+mj-lt"/>
              <a:buAutoNum type="arabicPeriod"/>
            </a:pPr>
            <a:r>
              <a:rPr lang="en-GB" b="1" dirty="0">
                <a:solidFill>
                  <a:schemeClr val="bg1"/>
                </a:solidFill>
                <a:latin typeface="Century Gothic" panose="020B0502020202020204" pitchFamily="34" charset="0"/>
              </a:rPr>
              <a:t>Meet and encourage</a:t>
            </a:r>
            <a:r>
              <a:rPr lang="en-GB" dirty="0">
                <a:solidFill>
                  <a:schemeClr val="bg1"/>
                </a:solidFill>
                <a:latin typeface="Century Gothic" panose="020B0502020202020204" pitchFamily="34" charset="0"/>
              </a:rPr>
              <a:t> with existing event organisers – how can BWF help? </a:t>
            </a:r>
          </a:p>
          <a:p>
            <a:pPr lvl="0"/>
            <a:endParaRPr lang="en-GB" sz="2400" b="1" dirty="0">
              <a:solidFill>
                <a:schemeClr val="bg1"/>
              </a:solidFill>
              <a:latin typeface="Century Gothic" panose="020B0502020202020204" pitchFamily="34" charset="0"/>
            </a:endParaRPr>
          </a:p>
          <a:p>
            <a:pPr lvl="0"/>
            <a:endParaRPr lang="en-GB" sz="2400" b="1" dirty="0">
              <a:solidFill>
                <a:schemeClr val="bg1"/>
              </a:solidFill>
              <a:latin typeface="Century Gothic" panose="020B0502020202020204" pitchFamily="34" charset="0"/>
            </a:endParaRPr>
          </a:p>
          <a:p>
            <a:r>
              <a:rPr lang="en-GB" sz="2800" b="1" dirty="0">
                <a:solidFill>
                  <a:schemeClr val="bg1"/>
                </a:solidFill>
                <a:latin typeface="Century Gothic" panose="020B0502020202020204" pitchFamily="34" charset="0"/>
              </a:rPr>
              <a:t>Sustainable Transport</a:t>
            </a:r>
            <a:endParaRPr lang="en-GB" dirty="0">
              <a:solidFill>
                <a:schemeClr val="bg1"/>
              </a:solidFill>
              <a:latin typeface="Century Gothic" panose="020B0502020202020204" pitchFamily="34" charset="0"/>
            </a:endParaRPr>
          </a:p>
          <a:p>
            <a:pPr marL="342900" lvl="0" indent="-342900">
              <a:buFont typeface="+mj-lt"/>
              <a:buAutoNum type="arabicPeriod"/>
            </a:pPr>
            <a:r>
              <a:rPr lang="en-GB" b="1" dirty="0">
                <a:solidFill>
                  <a:schemeClr val="bg1"/>
                </a:solidFill>
                <a:latin typeface="Century Gothic" panose="020B0502020202020204" pitchFamily="34" charset="0"/>
              </a:rPr>
              <a:t>Lobby and campaign</a:t>
            </a:r>
            <a:r>
              <a:rPr lang="en-GB" dirty="0">
                <a:solidFill>
                  <a:schemeClr val="bg1"/>
                </a:solidFill>
                <a:latin typeface="Century Gothic" panose="020B0502020202020204" pitchFamily="34" charset="0"/>
              </a:rPr>
              <a:t> for improvements including Rayrigg Road and Braithwaite Fold car park, bus stop enhancements, better coach parking and enhanced parking enforcement. </a:t>
            </a:r>
          </a:p>
          <a:p>
            <a:pPr marL="342900" lvl="0" indent="-342900">
              <a:buFont typeface="+mj-lt"/>
              <a:buAutoNum type="arabicPeriod"/>
            </a:pPr>
            <a:r>
              <a:rPr lang="en-GB" b="1" dirty="0">
                <a:solidFill>
                  <a:schemeClr val="bg1"/>
                </a:solidFill>
                <a:latin typeface="Century Gothic" panose="020B0502020202020204" pitchFamily="34" charset="0"/>
              </a:rPr>
              <a:t>Highlight </a:t>
            </a:r>
            <a:r>
              <a:rPr lang="en-GB" dirty="0">
                <a:solidFill>
                  <a:schemeClr val="bg1"/>
                </a:solidFill>
                <a:latin typeface="Century Gothic" panose="020B0502020202020204" pitchFamily="34" charset="0"/>
              </a:rPr>
              <a:t>the ease of sustainable transport options via integration in all social media, event support and visitor directed marketing.</a:t>
            </a:r>
            <a:r>
              <a:rPr lang="en-GB" b="1" dirty="0">
                <a:solidFill>
                  <a:schemeClr val="bg1"/>
                </a:solidFill>
                <a:latin typeface="Century Gothic" panose="020B0502020202020204" pitchFamily="34" charset="0"/>
              </a:rPr>
              <a:t> Connect </a:t>
            </a:r>
            <a:r>
              <a:rPr lang="en-GB" dirty="0">
                <a:solidFill>
                  <a:schemeClr val="bg1"/>
                </a:solidFill>
                <a:latin typeface="Century Gothic" panose="020B0502020202020204" pitchFamily="34" charset="0"/>
              </a:rPr>
              <a:t>with Cumbria Tourism and other parties to do so. </a:t>
            </a:r>
          </a:p>
        </p:txBody>
      </p:sp>
    </p:spTree>
    <p:extLst>
      <p:ext uri="{BB962C8B-B14F-4D97-AF65-F5344CB8AC3E}">
        <p14:creationId xmlns:p14="http://schemas.microsoft.com/office/powerpoint/2010/main" val="374539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18498CA0-2DBF-4D05-9C4D-9CBEFE0806E0}"/>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0"/>
            <a:ext cx="12192000" cy="6858001"/>
          </a:xfrm>
          <a:prstGeom prst="rect">
            <a:avLst/>
          </a:prstGeom>
        </p:spPr>
      </p:pic>
      <p:sp>
        <p:nvSpPr>
          <p:cNvPr id="5" name="Text Placeholder 3">
            <a:extLst>
              <a:ext uri="{FF2B5EF4-FFF2-40B4-BE49-F238E27FC236}">
                <a16:creationId xmlns:a16="http://schemas.microsoft.com/office/drawing/2014/main" id="{E951CBA7-023B-4D48-ADCB-AEDD3CF15BD3}"/>
              </a:ext>
            </a:extLst>
          </p:cNvPr>
          <p:cNvSpPr txBox="1">
            <a:spLocks/>
          </p:cNvSpPr>
          <p:nvPr/>
        </p:nvSpPr>
        <p:spPr>
          <a:xfrm>
            <a:off x="2936904" y="2630092"/>
            <a:ext cx="6318192" cy="79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800" dirty="0">
                <a:solidFill>
                  <a:schemeClr val="bg1"/>
                </a:solidFill>
                <a:latin typeface="Century Gothic" panose="020B0502020202020204" pitchFamily="34" charset="0"/>
              </a:rPr>
              <a:t>Forward Together</a:t>
            </a:r>
          </a:p>
        </p:txBody>
      </p:sp>
      <p:pic>
        <p:nvPicPr>
          <p:cNvPr id="6" name="Picture 5" descr="A picture containing plate, drawing&#10;&#10;Description automatically generated">
            <a:extLst>
              <a:ext uri="{FF2B5EF4-FFF2-40B4-BE49-F238E27FC236}">
                <a16:creationId xmlns:a16="http://schemas.microsoft.com/office/drawing/2014/main" id="{F6C15998-2D3D-4571-960B-8CB407F54FB6}"/>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3370" y="757410"/>
            <a:ext cx="2885260" cy="1115273"/>
          </a:xfrm>
          <a:prstGeom prst="rect">
            <a:avLst/>
          </a:prstGeom>
        </p:spPr>
      </p:pic>
    </p:spTree>
    <p:extLst>
      <p:ext uri="{BB962C8B-B14F-4D97-AF65-F5344CB8AC3E}">
        <p14:creationId xmlns:p14="http://schemas.microsoft.com/office/powerpoint/2010/main" val="11107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250"/>
                                        <p:tgtEl>
                                          <p:spTgt spid="5"/>
                                        </p:tgtEl>
                                      </p:cBhvr>
                                    </p:animEffect>
                                  </p:childTnLst>
                                </p:cTn>
                              </p:par>
                            </p:childTnLst>
                          </p:cTn>
                        </p:par>
                        <p:par>
                          <p:cTn id="8" fill="hold">
                            <p:stCondLst>
                              <p:cond delay="5250"/>
                            </p:stCondLst>
                            <p:childTnLst>
                              <p:par>
                                <p:cTn id="9" presetID="2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18498CA0-2DBF-4D05-9C4D-9CBEFE0806E0}"/>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0"/>
            <a:ext cx="12192000" cy="6858001"/>
          </a:xfrm>
          <a:prstGeom prst="rect">
            <a:avLst/>
          </a:prstGeom>
        </p:spPr>
      </p:pic>
      <p:sp>
        <p:nvSpPr>
          <p:cNvPr id="5" name="Text Placeholder 3">
            <a:extLst>
              <a:ext uri="{FF2B5EF4-FFF2-40B4-BE49-F238E27FC236}">
                <a16:creationId xmlns:a16="http://schemas.microsoft.com/office/drawing/2014/main" id="{E951CBA7-023B-4D48-ADCB-AEDD3CF15BD3}"/>
              </a:ext>
            </a:extLst>
          </p:cNvPr>
          <p:cNvSpPr txBox="1">
            <a:spLocks/>
          </p:cNvSpPr>
          <p:nvPr/>
        </p:nvSpPr>
        <p:spPr>
          <a:xfrm>
            <a:off x="3374632" y="4615882"/>
            <a:ext cx="8327996" cy="1478926"/>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GB" sz="4800" dirty="0">
                <a:solidFill>
                  <a:schemeClr val="bg1"/>
                </a:solidFill>
                <a:latin typeface="Century Gothic" panose="020B0502020202020204" pitchFamily="34" charset="0"/>
              </a:rPr>
              <a:t>Photo credits:</a:t>
            </a:r>
          </a:p>
          <a:p>
            <a:pPr algn="r"/>
            <a:r>
              <a:rPr lang="en-GB" sz="4800" dirty="0">
                <a:solidFill>
                  <a:schemeClr val="bg1"/>
                </a:solidFill>
                <a:latin typeface="Century Gothic" panose="020B0502020202020204" pitchFamily="34" charset="0"/>
              </a:rPr>
              <a:t>John Shedwick</a:t>
            </a:r>
          </a:p>
          <a:p>
            <a:pPr algn="r"/>
            <a:r>
              <a:rPr lang="en-GB" sz="4800" dirty="0">
                <a:solidFill>
                  <a:schemeClr val="bg1"/>
                </a:solidFill>
                <a:latin typeface="Century Gothic" panose="020B0502020202020204" pitchFamily="34" charset="0"/>
              </a:rPr>
              <a:t>Victoria Sedgwick </a:t>
            </a:r>
          </a:p>
          <a:p>
            <a:pPr algn="r"/>
            <a:r>
              <a:rPr lang="en-GB" sz="4800" dirty="0">
                <a:solidFill>
                  <a:schemeClr val="bg1"/>
                </a:solidFill>
                <a:latin typeface="Century Gothic" panose="020B0502020202020204" pitchFamily="34" charset="0"/>
              </a:rPr>
              <a:t>Bowness &amp; Windermere in Days Gone By Facebook Page</a:t>
            </a:r>
          </a:p>
          <a:p>
            <a:pPr algn="r"/>
            <a:r>
              <a:rPr lang="en-GB" sz="4800" dirty="0">
                <a:solidFill>
                  <a:schemeClr val="bg1"/>
                </a:solidFill>
                <a:latin typeface="Century Gothic" panose="020B0502020202020204" pitchFamily="34" charset="0"/>
              </a:rPr>
              <a:t>Windermere Town Council </a:t>
            </a:r>
          </a:p>
          <a:p>
            <a:pPr algn="r"/>
            <a:r>
              <a:rPr lang="en-GB" sz="4800" dirty="0">
                <a:solidFill>
                  <a:schemeClr val="bg1"/>
                </a:solidFill>
                <a:latin typeface="Century Gothic" panose="020B0502020202020204" pitchFamily="34" charset="0"/>
              </a:rPr>
              <a:t>LDNPA </a:t>
            </a:r>
          </a:p>
          <a:p>
            <a:pPr algn="r"/>
            <a:r>
              <a:rPr lang="en-GB" sz="4800" dirty="0">
                <a:solidFill>
                  <a:schemeClr val="bg1"/>
                </a:solidFill>
                <a:latin typeface="Century Gothic" panose="020B0502020202020204" pitchFamily="34" charset="0"/>
              </a:rPr>
              <a:t>WTC</a:t>
            </a:r>
          </a:p>
        </p:txBody>
      </p:sp>
      <p:pic>
        <p:nvPicPr>
          <p:cNvPr id="6" name="Picture 5" descr="A picture containing plate, drawing&#10;&#10;Description automatically generated">
            <a:extLst>
              <a:ext uri="{FF2B5EF4-FFF2-40B4-BE49-F238E27FC236}">
                <a16:creationId xmlns:a16="http://schemas.microsoft.com/office/drawing/2014/main" id="{F6C15998-2D3D-4571-960B-8CB407F54FB6}"/>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3370" y="757410"/>
            <a:ext cx="2885260" cy="1115273"/>
          </a:xfrm>
          <a:prstGeom prst="rect">
            <a:avLst/>
          </a:prstGeom>
        </p:spPr>
      </p:pic>
    </p:spTree>
    <p:extLst>
      <p:ext uri="{BB962C8B-B14F-4D97-AF65-F5344CB8AC3E}">
        <p14:creationId xmlns:p14="http://schemas.microsoft.com/office/powerpoint/2010/main" val="28976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250"/>
                                        <p:tgtEl>
                                          <p:spTgt spid="5"/>
                                        </p:tgtEl>
                                      </p:cBhvr>
                                    </p:animEffect>
                                  </p:childTnLst>
                                </p:cTn>
                              </p:par>
                            </p:childTnLst>
                          </p:cTn>
                        </p:par>
                        <p:par>
                          <p:cTn id="8" fill="hold">
                            <p:stCondLst>
                              <p:cond delay="5250"/>
                            </p:stCondLst>
                            <p:childTnLst>
                              <p:par>
                                <p:cTn id="9" presetID="2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mall town street&#10;&#10;Description automatically generated">
            <a:extLst>
              <a:ext uri="{FF2B5EF4-FFF2-40B4-BE49-F238E27FC236}">
                <a16:creationId xmlns:a16="http://schemas.microsoft.com/office/drawing/2014/main" id="{A8A5ED99-0500-447D-BCA6-1CCB019DD2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5" name="TextBox 4">
            <a:extLst>
              <a:ext uri="{FF2B5EF4-FFF2-40B4-BE49-F238E27FC236}">
                <a16:creationId xmlns:a16="http://schemas.microsoft.com/office/drawing/2014/main" id="{AEE8ED36-0DEC-4FBA-B6BD-AD019F490581}"/>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Century Gothic" panose="020B0502020202020204" pitchFamily="34" charset="0"/>
                <a:ea typeface="+mj-ea"/>
                <a:cs typeface="+mj-cs"/>
              </a:rPr>
              <a:t>Thriving businesses</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21583"/>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body of water with a mountain in the background&#10;&#10;Description automatically generated">
            <a:extLst>
              <a:ext uri="{FF2B5EF4-FFF2-40B4-BE49-F238E27FC236}">
                <a16:creationId xmlns:a16="http://schemas.microsoft.com/office/drawing/2014/main" id="{B4C23CD6-7970-405C-887F-B1840FE0C767}"/>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1"/>
            <a:ext cx="12192000" cy="6858001"/>
          </a:xfrm>
          <a:prstGeom prst="rect">
            <a:avLst/>
          </a:prstGeom>
        </p:spPr>
      </p:pic>
      <p:pic>
        <p:nvPicPr>
          <p:cNvPr id="7" name="Picture 6" descr="A picture containing plate, drawing&#10;&#10;Description automatically generated">
            <a:extLst>
              <a:ext uri="{FF2B5EF4-FFF2-40B4-BE49-F238E27FC236}">
                <a16:creationId xmlns:a16="http://schemas.microsoft.com/office/drawing/2014/main" id="{00369E0D-155C-4EFE-9D1D-F4F252F81D8E}"/>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1452" y="903073"/>
            <a:ext cx="2885260" cy="1115273"/>
          </a:xfrm>
          <a:prstGeom prst="rect">
            <a:avLst/>
          </a:prstGeom>
        </p:spPr>
      </p:pic>
      <p:grpSp>
        <p:nvGrpSpPr>
          <p:cNvPr id="27" name="Group 26">
            <a:extLst>
              <a:ext uri="{FF2B5EF4-FFF2-40B4-BE49-F238E27FC236}">
                <a16:creationId xmlns:a16="http://schemas.microsoft.com/office/drawing/2014/main" id="{F92A549F-5A5B-440A-AEC2-F116E5422E87}"/>
              </a:ext>
            </a:extLst>
          </p:cNvPr>
          <p:cNvGrpSpPr/>
          <p:nvPr/>
        </p:nvGrpSpPr>
        <p:grpSpPr>
          <a:xfrm>
            <a:off x="0" y="4788660"/>
            <a:ext cx="12192000" cy="2146342"/>
            <a:chOff x="0" y="4172815"/>
            <a:chExt cx="12192000" cy="2146342"/>
          </a:xfrm>
        </p:grpSpPr>
        <p:sp>
          <p:nvSpPr>
            <p:cNvPr id="3" name="Rectangle 2">
              <a:extLst>
                <a:ext uri="{FF2B5EF4-FFF2-40B4-BE49-F238E27FC236}">
                  <a16:creationId xmlns:a16="http://schemas.microsoft.com/office/drawing/2014/main" id="{C0E09DA7-75AB-439D-9DD5-2D2195094BFB}"/>
                </a:ext>
              </a:extLst>
            </p:cNvPr>
            <p:cNvSpPr/>
            <p:nvPr/>
          </p:nvSpPr>
          <p:spPr>
            <a:xfrm>
              <a:off x="0" y="4180115"/>
              <a:ext cx="12192000" cy="2139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lose up of a logo&#10;&#10;Description automatically generated">
              <a:extLst>
                <a:ext uri="{FF2B5EF4-FFF2-40B4-BE49-F238E27FC236}">
                  <a16:creationId xmlns:a16="http://schemas.microsoft.com/office/drawing/2014/main" id="{2F706772-4FCA-45CC-848B-71A46604DBC6}"/>
                </a:ext>
              </a:extLst>
            </p:cNvPr>
            <p:cNvPicPr>
              <a:picLocks noChangeAspect="1"/>
            </p:cNvPicPr>
            <p:nvPr/>
          </p:nvPicPr>
          <p:blipFill rotWithShape="1">
            <a:blip r:embed="rId4">
              <a:extLst>
                <a:ext uri="{28A0092B-C50C-407E-A947-70E740481C1C}">
                  <a14:useLocalDpi xmlns:a14="http://schemas.microsoft.com/office/drawing/2010/main" val="0"/>
                </a:ext>
              </a:extLst>
            </a:blip>
            <a:srcRect l="27896" t="19048" r="27579" b="25713"/>
            <a:stretch/>
          </p:blipFill>
          <p:spPr>
            <a:xfrm>
              <a:off x="199860" y="5333663"/>
              <a:ext cx="1174106" cy="77384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1947C9-1FBE-4A95-92E0-0C4EE9C47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578" y="5333663"/>
              <a:ext cx="880196" cy="880196"/>
            </a:xfrm>
            <a:prstGeom prst="rect">
              <a:avLst/>
            </a:prstGeom>
          </p:spPr>
        </p:pic>
        <p:pic>
          <p:nvPicPr>
            <p:cNvPr id="9" name="Picture 8" descr="A close up of a sign&#10;&#10;Description automatically generated">
              <a:extLst>
                <a:ext uri="{FF2B5EF4-FFF2-40B4-BE49-F238E27FC236}">
                  <a16:creationId xmlns:a16="http://schemas.microsoft.com/office/drawing/2014/main" id="{0F70A2E6-B64A-414C-923A-A09DD9D340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31" y="4517389"/>
              <a:ext cx="1390436" cy="66361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3AE7456-7431-499E-B400-CFEBCF65C821}"/>
                </a:ext>
              </a:extLst>
            </p:cNvPr>
            <p:cNvPicPr>
              <a:picLocks noChangeAspect="1"/>
            </p:cNvPicPr>
            <p:nvPr/>
          </p:nvPicPr>
          <p:blipFill rotWithShape="1">
            <a:blip r:embed="rId7">
              <a:extLst>
                <a:ext uri="{28A0092B-C50C-407E-A947-70E740481C1C}">
                  <a14:useLocalDpi xmlns:a14="http://schemas.microsoft.com/office/drawing/2010/main" val="0"/>
                </a:ext>
              </a:extLst>
            </a:blip>
            <a:srcRect l="7637" t="21452" r="9700" b="27921"/>
            <a:stretch/>
          </p:blipFill>
          <p:spPr>
            <a:xfrm>
              <a:off x="6430688" y="5384188"/>
              <a:ext cx="1859998" cy="7062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0456AF7-3C77-4DDB-B9DC-9DB79E5AB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1471" y="4408499"/>
              <a:ext cx="1498181" cy="599810"/>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A812D3B9-9195-4781-BCE1-9D9BB8E3E2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1685" y="4408499"/>
              <a:ext cx="1194622" cy="777224"/>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8BC8459-36E9-4FE3-9ACD-7B1F329193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4295" y="4408499"/>
              <a:ext cx="624259" cy="624259"/>
            </a:xfrm>
            <a:prstGeom prst="rect">
              <a:avLst/>
            </a:prstGeom>
          </p:spPr>
        </p:pic>
        <p:pic>
          <p:nvPicPr>
            <p:cNvPr id="14" name="Picture 13" descr="A drawing of a face&#10;&#10;Description automatically generated">
              <a:extLst>
                <a:ext uri="{FF2B5EF4-FFF2-40B4-BE49-F238E27FC236}">
                  <a16:creationId xmlns:a16="http://schemas.microsoft.com/office/drawing/2014/main" id="{FC30AF68-45AE-4AC7-A5C2-A74EC94522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0028" y="5606452"/>
              <a:ext cx="1994825" cy="395288"/>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33E5D60D-F66B-42F3-80F7-E542D3E23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4335" y="5367438"/>
              <a:ext cx="1262563" cy="634302"/>
            </a:xfrm>
            <a:prstGeom prst="rect">
              <a:avLst/>
            </a:prstGeom>
          </p:spPr>
        </p:pic>
        <p:pic>
          <p:nvPicPr>
            <p:cNvPr id="16" name="Picture 15" descr="A close up of a logo&#10;&#10;Description automatically generated">
              <a:extLst>
                <a:ext uri="{FF2B5EF4-FFF2-40B4-BE49-F238E27FC236}">
                  <a16:creationId xmlns:a16="http://schemas.microsoft.com/office/drawing/2014/main" id="{4E4E7957-268D-43E4-8745-486C9C51436D}"/>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7545" y="4361193"/>
              <a:ext cx="841917" cy="841917"/>
            </a:xfrm>
            <a:prstGeom prst="rect">
              <a:avLst/>
            </a:prstGeom>
          </p:spPr>
        </p:pic>
        <p:pic>
          <p:nvPicPr>
            <p:cNvPr id="18" name="Picture 17" descr="A close up of a sign&#10;&#10;Description automatically generated">
              <a:extLst>
                <a:ext uri="{FF2B5EF4-FFF2-40B4-BE49-F238E27FC236}">
                  <a16:creationId xmlns:a16="http://schemas.microsoft.com/office/drawing/2014/main" id="{8950C45D-0A93-4F1B-B97B-2603CB0F4D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75819" y="5582218"/>
              <a:ext cx="1262563" cy="394551"/>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210AC9A3-DA78-4ECA-A43B-29707C41EB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73806" y="4316734"/>
              <a:ext cx="1551650" cy="807788"/>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80DC12F7-7942-40B1-94AA-85217927D7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0962" y="5338055"/>
              <a:ext cx="1194622" cy="687431"/>
            </a:xfrm>
            <a:prstGeom prst="rect">
              <a:avLst/>
            </a:prstGeom>
          </p:spPr>
        </p:pic>
        <p:pic>
          <p:nvPicPr>
            <p:cNvPr id="24" name="Picture 23" descr="A close up of a logo&#10;&#10;Description automatically generated">
              <a:extLst>
                <a:ext uri="{FF2B5EF4-FFF2-40B4-BE49-F238E27FC236}">
                  <a16:creationId xmlns:a16="http://schemas.microsoft.com/office/drawing/2014/main" id="{30EE388F-C6FD-4E43-BEEB-A504116D711C}"/>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0651" y="4172815"/>
              <a:ext cx="1194623" cy="1194623"/>
            </a:xfrm>
            <a:prstGeom prst="rect">
              <a:avLst/>
            </a:prstGeom>
          </p:spPr>
        </p:pic>
        <p:pic>
          <p:nvPicPr>
            <p:cNvPr id="26" name="Picture 25" descr="A picture containing shirt&#10;&#10;Description automatically generated">
              <a:extLst>
                <a:ext uri="{FF2B5EF4-FFF2-40B4-BE49-F238E27FC236}">
                  <a16:creationId xmlns:a16="http://schemas.microsoft.com/office/drawing/2014/main" id="{013B52BD-4EA4-40A7-AE60-E8F7B7D68537}"/>
                </a:ext>
              </a:extLst>
            </p:cNvPr>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320" t="19221" r="35588" b="3583"/>
            <a:stretch/>
          </p:blipFill>
          <p:spPr>
            <a:xfrm>
              <a:off x="4627151" y="4337177"/>
              <a:ext cx="2123551" cy="915286"/>
            </a:xfrm>
            <a:prstGeom prst="rect">
              <a:avLst/>
            </a:prstGeom>
          </p:spPr>
        </p:pic>
      </p:grpSp>
    </p:spTree>
    <p:extLst>
      <p:ext uri="{BB962C8B-B14F-4D97-AF65-F5344CB8AC3E}">
        <p14:creationId xmlns:p14="http://schemas.microsoft.com/office/powerpoint/2010/main" val="6643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5ED99-0500-447D-BCA6-1CCB019DD295}"/>
              </a:ext>
            </a:extLst>
          </p:cNvPr>
          <p:cNvPicPr>
            <a:picLocks noChangeAspect="1"/>
          </p:cNvPicPr>
          <p:nvPr/>
        </p:nvPicPr>
        <p:blipFill rotWithShape="1">
          <a:blip r:embed="rId2">
            <a:extLst>
              <a:ext uri="{28A0092B-C50C-407E-A947-70E740481C1C}">
                <a14:useLocalDpi xmlns:a14="http://schemas.microsoft.com/office/drawing/2010/main" val="0"/>
              </a:ext>
            </a:extLst>
          </a:blip>
          <a:srcRect l="9847" r="1264"/>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5" name="TextBox 4">
            <a:extLst>
              <a:ext uri="{FF2B5EF4-FFF2-40B4-BE49-F238E27FC236}">
                <a16:creationId xmlns:a16="http://schemas.microsoft.com/office/drawing/2014/main" id="{AEE8ED36-0DEC-4FBA-B6BD-AD019F490581}"/>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Century Gothic" panose="020B0502020202020204" pitchFamily="34" charset="0"/>
                <a:ea typeface="+mj-ea"/>
                <a:cs typeface="+mj-cs"/>
              </a:rPr>
              <a:t>Events that bring people together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222870"/>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5ED99-0500-447D-BCA6-1CCB019DD295}"/>
              </a:ext>
            </a:extLst>
          </p:cNvPr>
          <p:cNvPicPr>
            <a:picLocks noChangeAspect="1"/>
          </p:cNvPicPr>
          <p:nvPr/>
        </p:nvPicPr>
        <p:blipFill rotWithShape="1">
          <a:blip r:embed="rId2">
            <a:extLst>
              <a:ext uri="{28A0092B-C50C-407E-A947-70E740481C1C}">
                <a14:useLocalDpi xmlns:a14="http://schemas.microsoft.com/office/drawing/2010/main" val="0"/>
              </a:ext>
            </a:extLst>
          </a:blip>
          <a:srcRect l="889" r="-1" b="-1"/>
          <a:stretch/>
        </p:blipFill>
        <p:spPr>
          <a:xfrm>
            <a:off x="20" y="0"/>
            <a:ext cx="12191980" cy="6857999"/>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5" name="TextBox 4">
            <a:extLst>
              <a:ext uri="{FF2B5EF4-FFF2-40B4-BE49-F238E27FC236}">
                <a16:creationId xmlns:a16="http://schemas.microsoft.com/office/drawing/2014/main" id="{AEE8ED36-0DEC-4FBA-B6BD-AD019F490581}"/>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Century Gothic" panose="020B0502020202020204" pitchFamily="34" charset="0"/>
                <a:ea typeface="+mj-ea"/>
                <a:cs typeface="+mj-cs"/>
              </a:rPr>
              <a:t>Landscapes that inspire forever…</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51050"/>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5ED99-0500-447D-BCA6-1CCB019DD295}"/>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5" name="TextBox 4">
            <a:extLst>
              <a:ext uri="{FF2B5EF4-FFF2-40B4-BE49-F238E27FC236}">
                <a16:creationId xmlns:a16="http://schemas.microsoft.com/office/drawing/2014/main" id="{AEE8ED36-0DEC-4FBA-B6BD-AD019F490581}"/>
              </a:ext>
            </a:extLst>
          </p:cNvPr>
          <p:cNvSpPr txBox="1"/>
          <p:nvPr/>
        </p:nvSpPr>
        <p:spPr>
          <a:xfrm>
            <a:off x="8022021" y="3231931"/>
            <a:ext cx="3852041" cy="1834056"/>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000" dirty="0">
                <a:latin typeface="Century Gothic" panose="020B0502020202020204" pitchFamily="34" charset="0"/>
                <a:ea typeface="+mj-ea"/>
                <a:cs typeface="+mj-cs"/>
              </a:rPr>
              <a:t>People staying longer and exploring more</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69793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18498CA0-2DBF-4D05-9C4D-9CBEFE0806E0}"/>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1"/>
            <a:ext cx="12192000" cy="6858001"/>
          </a:xfrm>
          <a:prstGeom prst="rect">
            <a:avLst/>
          </a:prstGeom>
        </p:spPr>
      </p:pic>
      <p:sp>
        <p:nvSpPr>
          <p:cNvPr id="5" name="Text Placeholder 3">
            <a:extLst>
              <a:ext uri="{FF2B5EF4-FFF2-40B4-BE49-F238E27FC236}">
                <a16:creationId xmlns:a16="http://schemas.microsoft.com/office/drawing/2014/main" id="{E951CBA7-023B-4D48-ADCB-AEDD3CF15BD3}"/>
              </a:ext>
            </a:extLst>
          </p:cNvPr>
          <p:cNvSpPr txBox="1">
            <a:spLocks/>
          </p:cNvSpPr>
          <p:nvPr/>
        </p:nvSpPr>
        <p:spPr>
          <a:xfrm>
            <a:off x="2936904" y="2394857"/>
            <a:ext cx="6318192" cy="79890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800" dirty="0">
                <a:solidFill>
                  <a:schemeClr val="bg1"/>
                </a:solidFill>
                <a:latin typeface="Century Gothic" panose="020B0502020202020204" pitchFamily="34" charset="0"/>
              </a:rPr>
              <a:t>but we need your help</a:t>
            </a:r>
          </a:p>
        </p:txBody>
      </p:sp>
      <p:sp>
        <p:nvSpPr>
          <p:cNvPr id="6" name="Text Placeholder 3">
            <a:extLst>
              <a:ext uri="{FF2B5EF4-FFF2-40B4-BE49-F238E27FC236}">
                <a16:creationId xmlns:a16="http://schemas.microsoft.com/office/drawing/2014/main" id="{EBE7F37C-871B-43B3-9300-BEACE4FA5B0C}"/>
              </a:ext>
            </a:extLst>
          </p:cNvPr>
          <p:cNvSpPr txBox="1">
            <a:spLocks/>
          </p:cNvSpPr>
          <p:nvPr/>
        </p:nvSpPr>
        <p:spPr>
          <a:xfrm>
            <a:off x="2453609" y="3189514"/>
            <a:ext cx="7284782" cy="798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100" dirty="0">
                <a:solidFill>
                  <a:schemeClr val="bg1"/>
                </a:solidFill>
                <a:latin typeface="Century Gothic" panose="020B0502020202020204" pitchFamily="34" charset="0"/>
              </a:rPr>
              <a:t>let’s work together</a:t>
            </a:r>
          </a:p>
        </p:txBody>
      </p:sp>
      <p:sp>
        <p:nvSpPr>
          <p:cNvPr id="7" name="Text Placeholder 3">
            <a:extLst>
              <a:ext uri="{FF2B5EF4-FFF2-40B4-BE49-F238E27FC236}">
                <a16:creationId xmlns:a16="http://schemas.microsoft.com/office/drawing/2014/main" id="{3CBDF924-CBB8-41B1-A5DE-E0A1951B0371}"/>
              </a:ext>
            </a:extLst>
          </p:cNvPr>
          <p:cNvSpPr txBox="1">
            <a:spLocks/>
          </p:cNvSpPr>
          <p:nvPr/>
        </p:nvSpPr>
        <p:spPr>
          <a:xfrm>
            <a:off x="2453609" y="3984171"/>
            <a:ext cx="7284782" cy="798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GB" sz="4100" dirty="0">
              <a:solidFill>
                <a:schemeClr val="bg1"/>
              </a:solidFill>
              <a:latin typeface="Century Gothic" panose="020B0502020202020204" pitchFamily="34" charset="0"/>
            </a:endParaRPr>
          </a:p>
        </p:txBody>
      </p:sp>
      <p:sp>
        <p:nvSpPr>
          <p:cNvPr id="8" name="Text Placeholder 3">
            <a:extLst>
              <a:ext uri="{FF2B5EF4-FFF2-40B4-BE49-F238E27FC236}">
                <a16:creationId xmlns:a16="http://schemas.microsoft.com/office/drawing/2014/main" id="{2C9BFB41-81F3-4FAD-A7BB-241AEECAA483}"/>
              </a:ext>
            </a:extLst>
          </p:cNvPr>
          <p:cNvSpPr txBox="1">
            <a:spLocks/>
          </p:cNvSpPr>
          <p:nvPr/>
        </p:nvSpPr>
        <p:spPr>
          <a:xfrm>
            <a:off x="2453609" y="3984171"/>
            <a:ext cx="7284782" cy="798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1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511719498"/>
      </p:ext>
    </p:extLst>
  </p:cSld>
  <p:clrMapOvr>
    <a:masterClrMapping/>
  </p:clrMapOvr>
  <mc:AlternateContent xmlns:mc="http://schemas.openxmlformats.org/markup-compatibility/2006" xmlns:p14="http://schemas.microsoft.com/office/powerpoint/2010/main">
    <mc:Choice Requires="p14">
      <p:transition spd="slow" p14:dur="3000" advClick="0" advTm="9000">
        <p:fade/>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250"/>
                                        <p:tgtEl>
                                          <p:spTgt spid="5"/>
                                        </p:tgtEl>
                                      </p:cBhvr>
                                    </p:animEffect>
                                  </p:childTnLst>
                                </p:cTn>
                              </p:par>
                            </p:childTnLst>
                          </p:cTn>
                        </p:par>
                        <p:par>
                          <p:cTn id="8" fill="hold">
                            <p:stCondLst>
                              <p:cond delay="525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250"/>
                                        <p:tgtEl>
                                          <p:spTgt spid="6"/>
                                        </p:tgtEl>
                                      </p:cBhvr>
                                    </p:animEffect>
                                  </p:childTnLst>
                                </p:cTn>
                              </p:par>
                            </p:childTnLst>
                          </p:cTn>
                        </p:par>
                        <p:par>
                          <p:cTn id="12" fill="hold">
                            <p:stCondLst>
                              <p:cond delay="105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4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body of water with a mountain in the background&#10;&#10;Description automatically generated">
            <a:extLst>
              <a:ext uri="{FF2B5EF4-FFF2-40B4-BE49-F238E27FC236}">
                <a16:creationId xmlns:a16="http://schemas.microsoft.com/office/drawing/2014/main" id="{B4C23CD6-7970-405C-887F-B1840FE0C767}"/>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1"/>
            <a:ext cx="12192000" cy="6858001"/>
          </a:xfrm>
          <a:prstGeom prst="rect">
            <a:avLst/>
          </a:prstGeom>
        </p:spPr>
      </p:pic>
      <p:pic>
        <p:nvPicPr>
          <p:cNvPr id="7" name="Picture 6" descr="A picture containing plate, drawing&#10;&#10;Description automatically generated">
            <a:extLst>
              <a:ext uri="{FF2B5EF4-FFF2-40B4-BE49-F238E27FC236}">
                <a16:creationId xmlns:a16="http://schemas.microsoft.com/office/drawing/2014/main" id="{00369E0D-155C-4EFE-9D1D-F4F252F81D8E}"/>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1452" y="903073"/>
            <a:ext cx="2885260" cy="1115273"/>
          </a:xfrm>
          <a:prstGeom prst="rect">
            <a:avLst/>
          </a:prstGeom>
        </p:spPr>
      </p:pic>
      <p:grpSp>
        <p:nvGrpSpPr>
          <p:cNvPr id="27" name="Group 26">
            <a:extLst>
              <a:ext uri="{FF2B5EF4-FFF2-40B4-BE49-F238E27FC236}">
                <a16:creationId xmlns:a16="http://schemas.microsoft.com/office/drawing/2014/main" id="{F92A549F-5A5B-440A-AEC2-F116E5422E87}"/>
              </a:ext>
            </a:extLst>
          </p:cNvPr>
          <p:cNvGrpSpPr/>
          <p:nvPr/>
        </p:nvGrpSpPr>
        <p:grpSpPr>
          <a:xfrm>
            <a:off x="0" y="4711658"/>
            <a:ext cx="12192000" cy="2146342"/>
            <a:chOff x="0" y="4172815"/>
            <a:chExt cx="12192000" cy="2146342"/>
          </a:xfrm>
        </p:grpSpPr>
        <p:sp>
          <p:nvSpPr>
            <p:cNvPr id="3" name="Rectangle 2">
              <a:extLst>
                <a:ext uri="{FF2B5EF4-FFF2-40B4-BE49-F238E27FC236}">
                  <a16:creationId xmlns:a16="http://schemas.microsoft.com/office/drawing/2014/main" id="{C0E09DA7-75AB-439D-9DD5-2D2195094BFB}"/>
                </a:ext>
              </a:extLst>
            </p:cNvPr>
            <p:cNvSpPr/>
            <p:nvPr/>
          </p:nvSpPr>
          <p:spPr>
            <a:xfrm>
              <a:off x="0" y="4180115"/>
              <a:ext cx="12192000" cy="2139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lose up of a logo&#10;&#10;Description automatically generated">
              <a:extLst>
                <a:ext uri="{FF2B5EF4-FFF2-40B4-BE49-F238E27FC236}">
                  <a16:creationId xmlns:a16="http://schemas.microsoft.com/office/drawing/2014/main" id="{2F706772-4FCA-45CC-848B-71A46604DBC6}"/>
                </a:ext>
              </a:extLst>
            </p:cNvPr>
            <p:cNvPicPr>
              <a:picLocks noChangeAspect="1"/>
            </p:cNvPicPr>
            <p:nvPr/>
          </p:nvPicPr>
          <p:blipFill rotWithShape="1">
            <a:blip r:embed="rId4">
              <a:extLst>
                <a:ext uri="{28A0092B-C50C-407E-A947-70E740481C1C}">
                  <a14:useLocalDpi xmlns:a14="http://schemas.microsoft.com/office/drawing/2010/main" val="0"/>
                </a:ext>
              </a:extLst>
            </a:blip>
            <a:srcRect l="27896" t="19048" r="27579" b="25713"/>
            <a:stretch/>
          </p:blipFill>
          <p:spPr>
            <a:xfrm>
              <a:off x="199860" y="5333663"/>
              <a:ext cx="1174106" cy="77384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1947C9-1FBE-4A95-92E0-0C4EE9C47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578" y="5333663"/>
              <a:ext cx="880196" cy="880196"/>
            </a:xfrm>
            <a:prstGeom prst="rect">
              <a:avLst/>
            </a:prstGeom>
          </p:spPr>
        </p:pic>
        <p:pic>
          <p:nvPicPr>
            <p:cNvPr id="9" name="Picture 8" descr="A close up of a sign&#10;&#10;Description automatically generated">
              <a:extLst>
                <a:ext uri="{FF2B5EF4-FFF2-40B4-BE49-F238E27FC236}">
                  <a16:creationId xmlns:a16="http://schemas.microsoft.com/office/drawing/2014/main" id="{0F70A2E6-B64A-414C-923A-A09DD9D340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31" y="4517389"/>
              <a:ext cx="1390436" cy="66361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3AE7456-7431-499E-B400-CFEBCF65C821}"/>
                </a:ext>
              </a:extLst>
            </p:cNvPr>
            <p:cNvPicPr>
              <a:picLocks noChangeAspect="1"/>
            </p:cNvPicPr>
            <p:nvPr/>
          </p:nvPicPr>
          <p:blipFill rotWithShape="1">
            <a:blip r:embed="rId7">
              <a:extLst>
                <a:ext uri="{28A0092B-C50C-407E-A947-70E740481C1C}">
                  <a14:useLocalDpi xmlns:a14="http://schemas.microsoft.com/office/drawing/2010/main" val="0"/>
                </a:ext>
              </a:extLst>
            </a:blip>
            <a:srcRect l="7637" t="21452" r="9700" b="27921"/>
            <a:stretch/>
          </p:blipFill>
          <p:spPr>
            <a:xfrm>
              <a:off x="6430688" y="5384188"/>
              <a:ext cx="1859998" cy="7062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0456AF7-3C77-4DDB-B9DC-9DB79E5AB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1471" y="4408499"/>
              <a:ext cx="1498181" cy="599810"/>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A812D3B9-9195-4781-BCE1-9D9BB8E3E2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1685" y="4408499"/>
              <a:ext cx="1194622" cy="777224"/>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8BC8459-36E9-4FE3-9ACD-7B1F329193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4295" y="4408499"/>
              <a:ext cx="624259" cy="624259"/>
            </a:xfrm>
            <a:prstGeom prst="rect">
              <a:avLst/>
            </a:prstGeom>
          </p:spPr>
        </p:pic>
        <p:pic>
          <p:nvPicPr>
            <p:cNvPr id="14" name="Picture 13" descr="A drawing of a face&#10;&#10;Description automatically generated">
              <a:extLst>
                <a:ext uri="{FF2B5EF4-FFF2-40B4-BE49-F238E27FC236}">
                  <a16:creationId xmlns:a16="http://schemas.microsoft.com/office/drawing/2014/main" id="{FC30AF68-45AE-4AC7-A5C2-A74EC94522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0028" y="5606452"/>
              <a:ext cx="1994825" cy="395288"/>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33E5D60D-F66B-42F3-80F7-E542D3E23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4335" y="5367438"/>
              <a:ext cx="1262563" cy="634302"/>
            </a:xfrm>
            <a:prstGeom prst="rect">
              <a:avLst/>
            </a:prstGeom>
          </p:spPr>
        </p:pic>
        <p:pic>
          <p:nvPicPr>
            <p:cNvPr id="16" name="Picture 15" descr="A close up of a logo&#10;&#10;Description automatically generated">
              <a:extLst>
                <a:ext uri="{FF2B5EF4-FFF2-40B4-BE49-F238E27FC236}">
                  <a16:creationId xmlns:a16="http://schemas.microsoft.com/office/drawing/2014/main" id="{4E4E7957-268D-43E4-8745-486C9C51436D}"/>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7545" y="4361193"/>
              <a:ext cx="841917" cy="841917"/>
            </a:xfrm>
            <a:prstGeom prst="rect">
              <a:avLst/>
            </a:prstGeom>
          </p:spPr>
        </p:pic>
        <p:pic>
          <p:nvPicPr>
            <p:cNvPr id="18" name="Picture 17" descr="A close up of a sign&#10;&#10;Description automatically generated">
              <a:extLst>
                <a:ext uri="{FF2B5EF4-FFF2-40B4-BE49-F238E27FC236}">
                  <a16:creationId xmlns:a16="http://schemas.microsoft.com/office/drawing/2014/main" id="{8950C45D-0A93-4F1B-B97B-2603CB0F4D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75819" y="5582218"/>
              <a:ext cx="1262563" cy="394551"/>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210AC9A3-DA78-4ECA-A43B-29707C41EB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73806" y="4316734"/>
              <a:ext cx="1551650" cy="807788"/>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80DC12F7-7942-40B1-94AA-85217927D7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0962" y="5338055"/>
              <a:ext cx="1194622" cy="687431"/>
            </a:xfrm>
            <a:prstGeom prst="rect">
              <a:avLst/>
            </a:prstGeom>
          </p:spPr>
        </p:pic>
        <p:pic>
          <p:nvPicPr>
            <p:cNvPr id="24" name="Picture 23" descr="A close up of a logo&#10;&#10;Description automatically generated">
              <a:extLst>
                <a:ext uri="{FF2B5EF4-FFF2-40B4-BE49-F238E27FC236}">
                  <a16:creationId xmlns:a16="http://schemas.microsoft.com/office/drawing/2014/main" id="{30EE388F-C6FD-4E43-BEEB-A504116D711C}"/>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0651" y="4172815"/>
              <a:ext cx="1194623" cy="1194623"/>
            </a:xfrm>
            <a:prstGeom prst="rect">
              <a:avLst/>
            </a:prstGeom>
          </p:spPr>
        </p:pic>
        <p:pic>
          <p:nvPicPr>
            <p:cNvPr id="26" name="Picture 25" descr="A picture containing shirt&#10;&#10;Description automatically generated">
              <a:extLst>
                <a:ext uri="{FF2B5EF4-FFF2-40B4-BE49-F238E27FC236}">
                  <a16:creationId xmlns:a16="http://schemas.microsoft.com/office/drawing/2014/main" id="{013B52BD-4EA4-40A7-AE60-E8F7B7D68537}"/>
                </a:ext>
              </a:extLst>
            </p:cNvPr>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320" t="19221" r="35588" b="3583"/>
            <a:stretch/>
          </p:blipFill>
          <p:spPr>
            <a:xfrm>
              <a:off x="4627151" y="4337177"/>
              <a:ext cx="2123551" cy="915286"/>
            </a:xfrm>
            <a:prstGeom prst="rect">
              <a:avLst/>
            </a:prstGeom>
          </p:spPr>
        </p:pic>
      </p:grpSp>
      <p:sp>
        <p:nvSpPr>
          <p:cNvPr id="21" name="Text Placeholder 3">
            <a:extLst>
              <a:ext uri="{FF2B5EF4-FFF2-40B4-BE49-F238E27FC236}">
                <a16:creationId xmlns:a16="http://schemas.microsoft.com/office/drawing/2014/main" id="{AC823FC2-8DBE-41F6-9D9C-ED6A5E122EA7}"/>
              </a:ext>
            </a:extLst>
          </p:cNvPr>
          <p:cNvSpPr txBox="1">
            <a:spLocks/>
          </p:cNvSpPr>
          <p:nvPr/>
        </p:nvSpPr>
        <p:spPr>
          <a:xfrm>
            <a:off x="2936904" y="3029545"/>
            <a:ext cx="6318192" cy="79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4800" dirty="0">
                <a:solidFill>
                  <a:schemeClr val="bg1"/>
                </a:solidFill>
                <a:latin typeface="Century Gothic" panose="020B0502020202020204" pitchFamily="34" charset="0"/>
              </a:rPr>
              <a:t>join us</a:t>
            </a:r>
          </a:p>
        </p:txBody>
      </p:sp>
    </p:spTree>
    <p:extLst>
      <p:ext uri="{BB962C8B-B14F-4D97-AF65-F5344CB8AC3E}">
        <p14:creationId xmlns:p14="http://schemas.microsoft.com/office/powerpoint/2010/main" val="3009032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0"/>
                                        <p:tgtEl>
                                          <p:spTgt spid="7"/>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3000"/>
                                        <p:tgtEl>
                                          <p:spTgt spid="27"/>
                                        </p:tgtEl>
                                      </p:cBhvr>
                                    </p:animEffect>
                                  </p:childTnLst>
                                </p:cTn>
                              </p:par>
                            </p:childTnLst>
                          </p:cTn>
                        </p:par>
                        <p:par>
                          <p:cTn id="12" fill="hold">
                            <p:stCondLst>
                              <p:cond delay="6000"/>
                            </p:stCondLst>
                            <p:childTnLst>
                              <p:par>
                                <p:cTn id="13" presetID="22" presetClass="entr" presetSubtype="8"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4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body of water with a mountain in the background&#10;&#10;Description automatically generated">
            <a:extLst>
              <a:ext uri="{FF2B5EF4-FFF2-40B4-BE49-F238E27FC236}">
                <a16:creationId xmlns:a16="http://schemas.microsoft.com/office/drawing/2014/main" id="{B4C23CD6-7970-405C-887F-B1840FE0C767}"/>
              </a:ext>
            </a:extLst>
          </p:cNvPr>
          <p:cNvPicPr>
            <a:picLocks noChangeAspect="1"/>
          </p:cNvPicPr>
          <p:nvPr/>
        </p:nvPicPr>
        <p:blipFill rotWithShape="1">
          <a:blip r:embed="rId2">
            <a:extLst>
              <a:ext uri="{28A0092B-C50C-407E-A947-70E740481C1C}">
                <a14:useLocalDpi xmlns:a14="http://schemas.microsoft.com/office/drawing/2010/main" val="0"/>
              </a:ext>
            </a:extLst>
          </a:blip>
          <a:srcRect t="8216" b="35399"/>
          <a:stretch/>
        </p:blipFill>
        <p:spPr>
          <a:xfrm>
            <a:off x="0" y="-1"/>
            <a:ext cx="12192000" cy="6858001"/>
          </a:xfrm>
          <a:prstGeom prst="rect">
            <a:avLst/>
          </a:prstGeom>
        </p:spPr>
      </p:pic>
      <p:pic>
        <p:nvPicPr>
          <p:cNvPr id="7" name="Picture 6" descr="A picture containing plate, drawing&#10;&#10;Description automatically generated">
            <a:extLst>
              <a:ext uri="{FF2B5EF4-FFF2-40B4-BE49-F238E27FC236}">
                <a16:creationId xmlns:a16="http://schemas.microsoft.com/office/drawing/2014/main" id="{00369E0D-155C-4EFE-9D1D-F4F252F81D8E}"/>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1452" y="903073"/>
            <a:ext cx="2885260" cy="1115273"/>
          </a:xfrm>
          <a:prstGeom prst="rect">
            <a:avLst/>
          </a:prstGeom>
        </p:spPr>
      </p:pic>
      <p:grpSp>
        <p:nvGrpSpPr>
          <p:cNvPr id="27" name="Group 26">
            <a:extLst>
              <a:ext uri="{FF2B5EF4-FFF2-40B4-BE49-F238E27FC236}">
                <a16:creationId xmlns:a16="http://schemas.microsoft.com/office/drawing/2014/main" id="{F92A549F-5A5B-440A-AEC2-F116E5422E87}"/>
              </a:ext>
            </a:extLst>
          </p:cNvPr>
          <p:cNvGrpSpPr/>
          <p:nvPr/>
        </p:nvGrpSpPr>
        <p:grpSpPr>
          <a:xfrm>
            <a:off x="0" y="4711658"/>
            <a:ext cx="12192000" cy="2146342"/>
            <a:chOff x="0" y="4172815"/>
            <a:chExt cx="12192000" cy="2146342"/>
          </a:xfrm>
        </p:grpSpPr>
        <p:sp>
          <p:nvSpPr>
            <p:cNvPr id="3" name="Rectangle 2">
              <a:extLst>
                <a:ext uri="{FF2B5EF4-FFF2-40B4-BE49-F238E27FC236}">
                  <a16:creationId xmlns:a16="http://schemas.microsoft.com/office/drawing/2014/main" id="{C0E09DA7-75AB-439D-9DD5-2D2195094BFB}"/>
                </a:ext>
              </a:extLst>
            </p:cNvPr>
            <p:cNvSpPr/>
            <p:nvPr/>
          </p:nvSpPr>
          <p:spPr>
            <a:xfrm>
              <a:off x="0" y="4180115"/>
              <a:ext cx="12192000" cy="2139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lose up of a logo&#10;&#10;Description automatically generated">
              <a:extLst>
                <a:ext uri="{FF2B5EF4-FFF2-40B4-BE49-F238E27FC236}">
                  <a16:creationId xmlns:a16="http://schemas.microsoft.com/office/drawing/2014/main" id="{2F706772-4FCA-45CC-848B-71A46604DBC6}"/>
                </a:ext>
              </a:extLst>
            </p:cNvPr>
            <p:cNvPicPr>
              <a:picLocks noChangeAspect="1"/>
            </p:cNvPicPr>
            <p:nvPr/>
          </p:nvPicPr>
          <p:blipFill rotWithShape="1">
            <a:blip r:embed="rId4">
              <a:extLst>
                <a:ext uri="{28A0092B-C50C-407E-A947-70E740481C1C}">
                  <a14:useLocalDpi xmlns:a14="http://schemas.microsoft.com/office/drawing/2010/main" val="0"/>
                </a:ext>
              </a:extLst>
            </a:blip>
            <a:srcRect l="27896" t="19048" r="27579" b="25713"/>
            <a:stretch/>
          </p:blipFill>
          <p:spPr>
            <a:xfrm>
              <a:off x="199860" y="5333663"/>
              <a:ext cx="1174106" cy="77384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1947C9-1FBE-4A95-92E0-0C4EE9C47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578" y="5333663"/>
              <a:ext cx="880196" cy="880196"/>
            </a:xfrm>
            <a:prstGeom prst="rect">
              <a:avLst/>
            </a:prstGeom>
          </p:spPr>
        </p:pic>
        <p:pic>
          <p:nvPicPr>
            <p:cNvPr id="9" name="Picture 8" descr="A close up of a sign&#10;&#10;Description automatically generated">
              <a:extLst>
                <a:ext uri="{FF2B5EF4-FFF2-40B4-BE49-F238E27FC236}">
                  <a16:creationId xmlns:a16="http://schemas.microsoft.com/office/drawing/2014/main" id="{0F70A2E6-B64A-414C-923A-A09DD9D340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31" y="4517389"/>
              <a:ext cx="1390436" cy="66361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3AE7456-7431-499E-B400-CFEBCF65C821}"/>
                </a:ext>
              </a:extLst>
            </p:cNvPr>
            <p:cNvPicPr>
              <a:picLocks noChangeAspect="1"/>
            </p:cNvPicPr>
            <p:nvPr/>
          </p:nvPicPr>
          <p:blipFill rotWithShape="1">
            <a:blip r:embed="rId7">
              <a:extLst>
                <a:ext uri="{28A0092B-C50C-407E-A947-70E740481C1C}">
                  <a14:useLocalDpi xmlns:a14="http://schemas.microsoft.com/office/drawing/2010/main" val="0"/>
                </a:ext>
              </a:extLst>
            </a:blip>
            <a:srcRect l="7637" t="21452" r="9700" b="27921"/>
            <a:stretch/>
          </p:blipFill>
          <p:spPr>
            <a:xfrm>
              <a:off x="6430688" y="5384188"/>
              <a:ext cx="1859998" cy="7062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0456AF7-3C77-4DDB-B9DC-9DB79E5AB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1471" y="4408499"/>
              <a:ext cx="1498181" cy="599810"/>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A812D3B9-9195-4781-BCE1-9D9BB8E3E2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1685" y="4408499"/>
              <a:ext cx="1194622" cy="777224"/>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8BC8459-36E9-4FE3-9ACD-7B1F329193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4295" y="4408499"/>
              <a:ext cx="624259" cy="624259"/>
            </a:xfrm>
            <a:prstGeom prst="rect">
              <a:avLst/>
            </a:prstGeom>
          </p:spPr>
        </p:pic>
        <p:pic>
          <p:nvPicPr>
            <p:cNvPr id="14" name="Picture 13" descr="A drawing of a face&#10;&#10;Description automatically generated">
              <a:extLst>
                <a:ext uri="{FF2B5EF4-FFF2-40B4-BE49-F238E27FC236}">
                  <a16:creationId xmlns:a16="http://schemas.microsoft.com/office/drawing/2014/main" id="{FC30AF68-45AE-4AC7-A5C2-A74EC94522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0028" y="5606452"/>
              <a:ext cx="1994825" cy="395288"/>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33E5D60D-F66B-42F3-80F7-E542D3E23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4335" y="5367438"/>
              <a:ext cx="1262563" cy="634302"/>
            </a:xfrm>
            <a:prstGeom prst="rect">
              <a:avLst/>
            </a:prstGeom>
          </p:spPr>
        </p:pic>
        <p:pic>
          <p:nvPicPr>
            <p:cNvPr id="16" name="Picture 15" descr="A close up of a logo&#10;&#10;Description automatically generated">
              <a:extLst>
                <a:ext uri="{FF2B5EF4-FFF2-40B4-BE49-F238E27FC236}">
                  <a16:creationId xmlns:a16="http://schemas.microsoft.com/office/drawing/2014/main" id="{4E4E7957-268D-43E4-8745-486C9C51436D}"/>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7545" y="4361193"/>
              <a:ext cx="841917" cy="841917"/>
            </a:xfrm>
            <a:prstGeom prst="rect">
              <a:avLst/>
            </a:prstGeom>
          </p:spPr>
        </p:pic>
        <p:pic>
          <p:nvPicPr>
            <p:cNvPr id="18" name="Picture 17" descr="A close up of a sign&#10;&#10;Description automatically generated">
              <a:extLst>
                <a:ext uri="{FF2B5EF4-FFF2-40B4-BE49-F238E27FC236}">
                  <a16:creationId xmlns:a16="http://schemas.microsoft.com/office/drawing/2014/main" id="{8950C45D-0A93-4F1B-B97B-2603CB0F4D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75819" y="5582218"/>
              <a:ext cx="1262563" cy="394551"/>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210AC9A3-DA78-4ECA-A43B-29707C41EB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73806" y="4316734"/>
              <a:ext cx="1551650" cy="807788"/>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80DC12F7-7942-40B1-94AA-85217927D7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70962" y="5338055"/>
              <a:ext cx="1194622" cy="687431"/>
            </a:xfrm>
            <a:prstGeom prst="rect">
              <a:avLst/>
            </a:prstGeom>
          </p:spPr>
        </p:pic>
        <p:pic>
          <p:nvPicPr>
            <p:cNvPr id="24" name="Picture 23" descr="A close up of a logo&#10;&#10;Description automatically generated">
              <a:extLst>
                <a:ext uri="{FF2B5EF4-FFF2-40B4-BE49-F238E27FC236}">
                  <a16:creationId xmlns:a16="http://schemas.microsoft.com/office/drawing/2014/main" id="{30EE388F-C6FD-4E43-BEEB-A504116D711C}"/>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0651" y="4172815"/>
              <a:ext cx="1194623" cy="1194623"/>
            </a:xfrm>
            <a:prstGeom prst="rect">
              <a:avLst/>
            </a:prstGeom>
          </p:spPr>
        </p:pic>
        <p:pic>
          <p:nvPicPr>
            <p:cNvPr id="26" name="Picture 25" descr="A picture containing shirt&#10;&#10;Description automatically generated">
              <a:extLst>
                <a:ext uri="{FF2B5EF4-FFF2-40B4-BE49-F238E27FC236}">
                  <a16:creationId xmlns:a16="http://schemas.microsoft.com/office/drawing/2014/main" id="{013B52BD-4EA4-40A7-AE60-E8F7B7D68537}"/>
                </a:ext>
              </a:extLst>
            </p:cNvPr>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320" t="19221" r="35588" b="3583"/>
            <a:stretch/>
          </p:blipFill>
          <p:spPr>
            <a:xfrm>
              <a:off x="4627151" y="4337177"/>
              <a:ext cx="2123551" cy="915286"/>
            </a:xfrm>
            <a:prstGeom prst="rect">
              <a:avLst/>
            </a:prstGeom>
          </p:spPr>
        </p:pic>
      </p:grpSp>
    </p:spTree>
    <p:extLst>
      <p:ext uri="{BB962C8B-B14F-4D97-AF65-F5344CB8AC3E}">
        <p14:creationId xmlns:p14="http://schemas.microsoft.com/office/powerpoint/2010/main" val="3206702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body of water with a mountain in the background&#10;&#10;Description automatically generated">
            <a:extLst>
              <a:ext uri="{FF2B5EF4-FFF2-40B4-BE49-F238E27FC236}">
                <a16:creationId xmlns:a16="http://schemas.microsoft.com/office/drawing/2014/main" id="{F3A98FBF-71F7-4EE9-9C25-22B327C1425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 t="9101" r="-1921" b="34514"/>
          <a:stretch/>
        </p:blipFill>
        <p:spPr>
          <a:xfrm>
            <a:off x="0" y="-1"/>
            <a:ext cx="12426212" cy="6858001"/>
          </a:xfrm>
          <a:prstGeom prst="rect">
            <a:avLst/>
          </a:prstGeom>
        </p:spPr>
      </p:pic>
      <p:sp>
        <p:nvSpPr>
          <p:cNvPr id="2" name="Title 1">
            <a:extLst>
              <a:ext uri="{FF2B5EF4-FFF2-40B4-BE49-F238E27FC236}">
                <a16:creationId xmlns:a16="http://schemas.microsoft.com/office/drawing/2014/main" id="{B9FD98B5-58D9-49B6-9744-00EFBC42D3C7}"/>
              </a:ext>
            </a:extLst>
          </p:cNvPr>
          <p:cNvSpPr>
            <a:spLocks noGrp="1"/>
          </p:cNvSpPr>
          <p:nvPr>
            <p:ph type="title"/>
          </p:nvPr>
        </p:nvSpPr>
        <p:spPr>
          <a:xfrm>
            <a:off x="839789" y="-349250"/>
            <a:ext cx="9709498" cy="1600200"/>
          </a:xfrm>
        </p:spPr>
        <p:txBody>
          <a:bodyPr/>
          <a:lstStyle/>
          <a:p>
            <a:r>
              <a:rPr lang="en-GB" dirty="0">
                <a:latin typeface="Century Gothic" panose="020B0502020202020204" pitchFamily="34" charset="0"/>
              </a:rPr>
              <a:t>Who are Bowness &amp; Windermere Forward?</a:t>
            </a:r>
          </a:p>
        </p:txBody>
      </p:sp>
      <p:sp>
        <p:nvSpPr>
          <p:cNvPr id="4" name="Text Placeholder 3">
            <a:extLst>
              <a:ext uri="{FF2B5EF4-FFF2-40B4-BE49-F238E27FC236}">
                <a16:creationId xmlns:a16="http://schemas.microsoft.com/office/drawing/2014/main" id="{C96AE628-5514-41BD-8A88-06FDF8C061B6}"/>
              </a:ext>
            </a:extLst>
          </p:cNvPr>
          <p:cNvSpPr>
            <a:spLocks noGrp="1"/>
          </p:cNvSpPr>
          <p:nvPr>
            <p:ph type="body" sz="half" idx="2"/>
          </p:nvPr>
        </p:nvSpPr>
        <p:spPr>
          <a:xfrm>
            <a:off x="839788" y="1282783"/>
            <a:ext cx="9257110" cy="685800"/>
          </a:xfrm>
        </p:spPr>
        <p:txBody>
          <a:bodyPr>
            <a:normAutofit/>
          </a:bodyPr>
          <a:lstStyle/>
          <a:p>
            <a:r>
              <a:rPr lang="en-GB" sz="1800" dirty="0">
                <a:latin typeface="Century Gothic" panose="020B0502020202020204" pitchFamily="34" charset="0"/>
              </a:rPr>
              <a:t>A board of proactive representatives from the public, private and third sector.</a:t>
            </a:r>
          </a:p>
          <a:p>
            <a:endParaRPr lang="en-GB" sz="1800" dirty="0">
              <a:latin typeface="Century Gothic" panose="020B0502020202020204" pitchFamily="34" charset="0"/>
            </a:endParaRPr>
          </a:p>
          <a:p>
            <a:endParaRPr lang="en-GB" sz="1800" dirty="0">
              <a:latin typeface="Century Gothic" panose="020B0502020202020204" pitchFamily="34" charset="0"/>
            </a:endParaRPr>
          </a:p>
        </p:txBody>
      </p:sp>
      <p:sp>
        <p:nvSpPr>
          <p:cNvPr id="5" name="Title 1">
            <a:extLst>
              <a:ext uri="{FF2B5EF4-FFF2-40B4-BE49-F238E27FC236}">
                <a16:creationId xmlns:a16="http://schemas.microsoft.com/office/drawing/2014/main" id="{FB304D88-615D-4366-807F-A6196C1DE52E}"/>
              </a:ext>
            </a:extLst>
          </p:cNvPr>
          <p:cNvSpPr txBox="1">
            <a:spLocks/>
          </p:cNvSpPr>
          <p:nvPr/>
        </p:nvSpPr>
        <p:spPr>
          <a:xfrm>
            <a:off x="773749" y="991381"/>
            <a:ext cx="1135221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latin typeface="Century Gothic" panose="020B0502020202020204" pitchFamily="34" charset="0"/>
              </a:rPr>
              <a:t>What is the purpose of Bowness &amp; Windermere Forward?</a:t>
            </a:r>
          </a:p>
        </p:txBody>
      </p:sp>
      <p:sp>
        <p:nvSpPr>
          <p:cNvPr id="6" name="Text Placeholder 3">
            <a:extLst>
              <a:ext uri="{FF2B5EF4-FFF2-40B4-BE49-F238E27FC236}">
                <a16:creationId xmlns:a16="http://schemas.microsoft.com/office/drawing/2014/main" id="{3CFCF436-CCE2-4118-B841-610B86BB2E9F}"/>
              </a:ext>
            </a:extLst>
          </p:cNvPr>
          <p:cNvSpPr txBox="1">
            <a:spLocks/>
          </p:cNvSpPr>
          <p:nvPr/>
        </p:nvSpPr>
        <p:spPr>
          <a:xfrm>
            <a:off x="839788" y="2591581"/>
            <a:ext cx="9257113"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dirty="0">
                <a:latin typeface="Century Gothic" panose="020B0502020202020204" pitchFamily="34" charset="0"/>
              </a:rPr>
              <a:t>To increase the economic prosperity and longevity of Bowness and Windermere. </a:t>
            </a:r>
          </a:p>
          <a:p>
            <a:endParaRPr lang="en-GB" sz="1800" dirty="0">
              <a:latin typeface="Century Gothic" panose="020B0502020202020204" pitchFamily="34" charset="0"/>
            </a:endParaRPr>
          </a:p>
          <a:p>
            <a:endParaRPr lang="en-GB" sz="1800" dirty="0">
              <a:latin typeface="Century Gothic" panose="020B0502020202020204" pitchFamily="34" charset="0"/>
            </a:endParaRPr>
          </a:p>
          <a:p>
            <a:endParaRPr lang="en-GB" sz="2000" dirty="0">
              <a:latin typeface="Century Gothic" panose="020B0502020202020204" pitchFamily="34" charset="0"/>
            </a:endParaRPr>
          </a:p>
        </p:txBody>
      </p:sp>
      <p:sp>
        <p:nvSpPr>
          <p:cNvPr id="9" name="Text Placeholder 3">
            <a:extLst>
              <a:ext uri="{FF2B5EF4-FFF2-40B4-BE49-F238E27FC236}">
                <a16:creationId xmlns:a16="http://schemas.microsoft.com/office/drawing/2014/main" id="{6FA0635B-6F3F-440C-B6AD-1220957774B6}"/>
              </a:ext>
            </a:extLst>
          </p:cNvPr>
          <p:cNvSpPr txBox="1">
            <a:spLocks/>
          </p:cNvSpPr>
          <p:nvPr/>
        </p:nvSpPr>
        <p:spPr>
          <a:xfrm>
            <a:off x="1065983" y="3271755"/>
            <a:ext cx="9257110"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1800" dirty="0">
                <a:solidFill>
                  <a:schemeClr val="bg1"/>
                </a:solidFill>
                <a:latin typeface="Century Gothic" panose="020B0502020202020204" pitchFamily="34" charset="0"/>
              </a:rPr>
              <a:t>Bowness &amp; Windermere Forward is unique, there is no similar cross section board in Windermere or Bowness focusing entirely on the economic prosperity of the area.</a:t>
            </a:r>
          </a:p>
        </p:txBody>
      </p:sp>
      <p:grpSp>
        <p:nvGrpSpPr>
          <p:cNvPr id="25" name="Group 24">
            <a:extLst>
              <a:ext uri="{FF2B5EF4-FFF2-40B4-BE49-F238E27FC236}">
                <a16:creationId xmlns:a16="http://schemas.microsoft.com/office/drawing/2014/main" id="{D9203E50-E67D-47A6-AAAB-708A0CC443AE}"/>
              </a:ext>
            </a:extLst>
          </p:cNvPr>
          <p:cNvGrpSpPr/>
          <p:nvPr/>
        </p:nvGrpSpPr>
        <p:grpSpPr>
          <a:xfrm>
            <a:off x="0" y="4737224"/>
            <a:ext cx="12192000" cy="2146342"/>
            <a:chOff x="0" y="4172815"/>
            <a:chExt cx="12192000" cy="2146342"/>
          </a:xfrm>
        </p:grpSpPr>
        <p:sp>
          <p:nvSpPr>
            <p:cNvPr id="27" name="Rectangle 26">
              <a:extLst>
                <a:ext uri="{FF2B5EF4-FFF2-40B4-BE49-F238E27FC236}">
                  <a16:creationId xmlns:a16="http://schemas.microsoft.com/office/drawing/2014/main" id="{03AB202A-9C53-4674-89DB-51D39DB9DFEE}"/>
                </a:ext>
              </a:extLst>
            </p:cNvPr>
            <p:cNvSpPr/>
            <p:nvPr/>
          </p:nvSpPr>
          <p:spPr>
            <a:xfrm>
              <a:off x="0" y="4180115"/>
              <a:ext cx="12192000" cy="2139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descr="A close up of a logo&#10;&#10;Description automatically generated">
              <a:extLst>
                <a:ext uri="{FF2B5EF4-FFF2-40B4-BE49-F238E27FC236}">
                  <a16:creationId xmlns:a16="http://schemas.microsoft.com/office/drawing/2014/main" id="{F121BA29-CFF7-4E88-82A0-E302657500AA}"/>
                </a:ext>
              </a:extLst>
            </p:cNvPr>
            <p:cNvPicPr>
              <a:picLocks noChangeAspect="1"/>
            </p:cNvPicPr>
            <p:nvPr/>
          </p:nvPicPr>
          <p:blipFill rotWithShape="1">
            <a:blip r:embed="rId3">
              <a:extLst>
                <a:ext uri="{28A0092B-C50C-407E-A947-70E740481C1C}">
                  <a14:useLocalDpi xmlns:a14="http://schemas.microsoft.com/office/drawing/2010/main" val="0"/>
                </a:ext>
              </a:extLst>
            </a:blip>
            <a:srcRect l="27896" t="19048" r="27579" b="25713"/>
            <a:stretch/>
          </p:blipFill>
          <p:spPr>
            <a:xfrm>
              <a:off x="199860" y="5333663"/>
              <a:ext cx="1174106" cy="773844"/>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2F5C4F44-28B2-4D25-8AAB-3A140DD4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578" y="5333663"/>
              <a:ext cx="880196" cy="880196"/>
            </a:xfrm>
            <a:prstGeom prst="rect">
              <a:avLst/>
            </a:prstGeom>
          </p:spPr>
        </p:pic>
        <p:pic>
          <p:nvPicPr>
            <p:cNvPr id="33" name="Picture 32" descr="A close up of a sign&#10;&#10;Description automatically generated">
              <a:extLst>
                <a:ext uri="{FF2B5EF4-FFF2-40B4-BE49-F238E27FC236}">
                  <a16:creationId xmlns:a16="http://schemas.microsoft.com/office/drawing/2014/main" id="{90D8B1B1-2605-4747-9890-6E8F38504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31" y="4517389"/>
              <a:ext cx="1390436" cy="663617"/>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629C5A92-073D-4CB1-BB6D-B19F468F787D}"/>
                </a:ext>
              </a:extLst>
            </p:cNvPr>
            <p:cNvPicPr>
              <a:picLocks noChangeAspect="1"/>
            </p:cNvPicPr>
            <p:nvPr/>
          </p:nvPicPr>
          <p:blipFill rotWithShape="1">
            <a:blip r:embed="rId6">
              <a:extLst>
                <a:ext uri="{28A0092B-C50C-407E-A947-70E740481C1C}">
                  <a14:useLocalDpi xmlns:a14="http://schemas.microsoft.com/office/drawing/2010/main" val="0"/>
                </a:ext>
              </a:extLst>
            </a:blip>
            <a:srcRect l="7637" t="21452" r="9700" b="27921"/>
            <a:stretch/>
          </p:blipFill>
          <p:spPr>
            <a:xfrm>
              <a:off x="6430688" y="5384188"/>
              <a:ext cx="1859998" cy="706283"/>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AF56CD98-B811-4DC8-9D9E-4E44C3C472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1471" y="4408499"/>
              <a:ext cx="1498181" cy="599810"/>
            </a:xfrm>
            <a:prstGeom prst="rect">
              <a:avLst/>
            </a:prstGeom>
          </p:spPr>
        </p:pic>
        <p:pic>
          <p:nvPicPr>
            <p:cNvPr id="39" name="Picture 38" descr="A black sign with white text&#10;&#10;Description automatically generated">
              <a:extLst>
                <a:ext uri="{FF2B5EF4-FFF2-40B4-BE49-F238E27FC236}">
                  <a16:creationId xmlns:a16="http://schemas.microsoft.com/office/drawing/2014/main" id="{2F2FFC0D-C9A8-4F01-A63D-C75BE2CD4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1685" y="4408499"/>
              <a:ext cx="1194622" cy="777224"/>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86880D01-5219-4228-8853-9941B1E8E1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4295" y="4408499"/>
              <a:ext cx="624259" cy="624259"/>
            </a:xfrm>
            <a:prstGeom prst="rect">
              <a:avLst/>
            </a:prstGeom>
          </p:spPr>
        </p:pic>
        <p:pic>
          <p:nvPicPr>
            <p:cNvPr id="41" name="Picture 40" descr="A drawing of a face&#10;&#10;Description automatically generated">
              <a:extLst>
                <a:ext uri="{FF2B5EF4-FFF2-40B4-BE49-F238E27FC236}">
                  <a16:creationId xmlns:a16="http://schemas.microsoft.com/office/drawing/2014/main" id="{BF621B8D-60BC-4824-AF10-A06F3C416C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0028" y="5606452"/>
              <a:ext cx="1994825" cy="395288"/>
            </a:xfrm>
            <a:prstGeom prst="rect">
              <a:avLst/>
            </a:prstGeom>
          </p:spPr>
        </p:pic>
        <p:pic>
          <p:nvPicPr>
            <p:cNvPr id="42" name="Picture 41" descr="A picture containing food&#10;&#10;Description automatically generated">
              <a:extLst>
                <a:ext uri="{FF2B5EF4-FFF2-40B4-BE49-F238E27FC236}">
                  <a16:creationId xmlns:a16="http://schemas.microsoft.com/office/drawing/2014/main" id="{9BFC0632-4A82-4CE3-AF7B-5FDE7EE091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4335" y="5367438"/>
              <a:ext cx="1262563" cy="634302"/>
            </a:xfrm>
            <a:prstGeom prst="rect">
              <a:avLst/>
            </a:prstGeom>
          </p:spPr>
        </p:pic>
        <p:pic>
          <p:nvPicPr>
            <p:cNvPr id="43" name="Picture 42" descr="A close up of a logo&#10;&#10;Description automatically generated">
              <a:extLst>
                <a:ext uri="{FF2B5EF4-FFF2-40B4-BE49-F238E27FC236}">
                  <a16:creationId xmlns:a16="http://schemas.microsoft.com/office/drawing/2014/main" id="{8D7270AF-D369-47E9-B4F2-17C68CB5B6DD}"/>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7545" y="4361193"/>
              <a:ext cx="841917" cy="841917"/>
            </a:xfrm>
            <a:prstGeom prst="rect">
              <a:avLst/>
            </a:prstGeom>
          </p:spPr>
        </p:pic>
        <p:pic>
          <p:nvPicPr>
            <p:cNvPr id="44" name="Picture 43" descr="A close up of a sign&#10;&#10;Description automatically generated">
              <a:extLst>
                <a:ext uri="{FF2B5EF4-FFF2-40B4-BE49-F238E27FC236}">
                  <a16:creationId xmlns:a16="http://schemas.microsoft.com/office/drawing/2014/main" id="{F110AD6B-E333-4DD6-AA25-66D798726A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75819" y="5582218"/>
              <a:ext cx="1262563" cy="394551"/>
            </a:xfrm>
            <a:prstGeom prst="rect">
              <a:avLst/>
            </a:prstGeom>
          </p:spPr>
        </p:pic>
        <p:pic>
          <p:nvPicPr>
            <p:cNvPr id="45" name="Picture 44" descr="A picture containing table&#10;&#10;Description automatically generated">
              <a:extLst>
                <a:ext uri="{FF2B5EF4-FFF2-40B4-BE49-F238E27FC236}">
                  <a16:creationId xmlns:a16="http://schemas.microsoft.com/office/drawing/2014/main" id="{0D051AEA-BBD1-4C94-93BD-3F6F35D561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73806" y="4316734"/>
              <a:ext cx="1551650" cy="807788"/>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893FBDE7-9263-4A48-8371-5D95255F7B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0962" y="5338055"/>
              <a:ext cx="1194622" cy="687431"/>
            </a:xfrm>
            <a:prstGeom prst="rect">
              <a:avLst/>
            </a:prstGeom>
          </p:spPr>
        </p:pic>
        <p:pic>
          <p:nvPicPr>
            <p:cNvPr id="47" name="Picture 46" descr="A close up of a logo&#10;&#10;Description automatically generated">
              <a:extLst>
                <a:ext uri="{FF2B5EF4-FFF2-40B4-BE49-F238E27FC236}">
                  <a16:creationId xmlns:a16="http://schemas.microsoft.com/office/drawing/2014/main" id="{912631CB-433C-402C-9BB7-E10827B64AAA}"/>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0651" y="4172815"/>
              <a:ext cx="1194623" cy="1194623"/>
            </a:xfrm>
            <a:prstGeom prst="rect">
              <a:avLst/>
            </a:prstGeom>
          </p:spPr>
        </p:pic>
        <p:pic>
          <p:nvPicPr>
            <p:cNvPr id="48" name="Picture 47" descr="A picture containing shirt&#10;&#10;Description automatically generated">
              <a:extLst>
                <a:ext uri="{FF2B5EF4-FFF2-40B4-BE49-F238E27FC236}">
                  <a16:creationId xmlns:a16="http://schemas.microsoft.com/office/drawing/2014/main" id="{DBCC41A9-365D-431E-9DAC-2768747EB219}"/>
                </a:ext>
              </a:extLst>
            </p:cNvPr>
            <p:cNvPicPr>
              <a:picLocks noChangeAspect="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6320" t="19221" r="35588" b="3583"/>
            <a:stretch/>
          </p:blipFill>
          <p:spPr>
            <a:xfrm>
              <a:off x="4627151" y="4337177"/>
              <a:ext cx="2123551" cy="915286"/>
            </a:xfrm>
            <a:prstGeom prst="rect">
              <a:avLst/>
            </a:prstGeom>
          </p:spPr>
        </p:pic>
      </p:grpSp>
    </p:spTree>
    <p:extLst>
      <p:ext uri="{BB962C8B-B14F-4D97-AF65-F5344CB8AC3E}">
        <p14:creationId xmlns:p14="http://schemas.microsoft.com/office/powerpoint/2010/main" val="222573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7718</TotalTime>
  <Words>974</Words>
  <Application>Microsoft Macintosh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Bowness &amp; Windermere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Minden</dc:creator>
  <cp:lastModifiedBy>Helen Moriarty</cp:lastModifiedBy>
  <cp:revision>47</cp:revision>
  <dcterms:created xsi:type="dcterms:W3CDTF">2019-11-26T16:55:04Z</dcterms:created>
  <dcterms:modified xsi:type="dcterms:W3CDTF">2019-12-18T11:33:12Z</dcterms:modified>
</cp:coreProperties>
</file>